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2.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3.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4.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5.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6.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theme/theme7.xml" ContentType="application/vnd.openxmlformats-officedocument.theme+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theme/theme8.xml" ContentType="application/vnd.openxmlformats-officedocument.theme+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9.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10.xml" ContentType="application/vnd.openxmlformats-officedocument.theme+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theme/theme11.xml" ContentType="application/vnd.openxmlformats-officedocument.theme+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19"/>
  </p:notesMasterIdLst>
  <p:handoutMasterIdLst>
    <p:handoutMasterId r:id="rId220"/>
  </p:handoutMasterIdLst>
  <p:sldIdLst>
    <p:sldId id="2147469997" r:id="rId16"/>
    <p:sldId id="2134805319" r:id="rId17"/>
    <p:sldId id="361" r:id="rId18"/>
    <p:sldId id="565" r:id="rId19"/>
    <p:sldId id="2147469893" r:id="rId20"/>
    <p:sldId id="2076137603" r:id="rId21"/>
    <p:sldId id="2147469889" r:id="rId22"/>
    <p:sldId id="2147469890" r:id="rId23"/>
    <p:sldId id="2147469891" r:id="rId24"/>
    <p:sldId id="2134805339" r:id="rId25"/>
    <p:sldId id="2134805401" r:id="rId26"/>
    <p:sldId id="331" r:id="rId27"/>
    <p:sldId id="2134805361" r:id="rId28"/>
    <p:sldId id="2147469912" r:id="rId29"/>
    <p:sldId id="2147469922" r:id="rId30"/>
    <p:sldId id="2134805395" r:id="rId31"/>
    <p:sldId id="2147469916" r:id="rId32"/>
    <p:sldId id="2147469913" r:id="rId33"/>
    <p:sldId id="2147469914" r:id="rId34"/>
    <p:sldId id="2147469915" r:id="rId35"/>
    <p:sldId id="2147469981" r:id="rId36"/>
    <p:sldId id="2147469917" r:id="rId37"/>
    <p:sldId id="2147469918" r:id="rId38"/>
    <p:sldId id="2134805351" r:id="rId39"/>
    <p:sldId id="2134805352" r:id="rId40"/>
    <p:sldId id="2147469919" r:id="rId41"/>
    <p:sldId id="2134805356" r:id="rId42"/>
    <p:sldId id="2147469920" r:id="rId43"/>
    <p:sldId id="2147469921" r:id="rId44"/>
    <p:sldId id="2134805357" r:id="rId45"/>
    <p:sldId id="2361" r:id="rId46"/>
    <p:sldId id="2134805399" r:id="rId47"/>
    <p:sldId id="2134805391" r:id="rId48"/>
    <p:sldId id="2134805336" r:id="rId49"/>
    <p:sldId id="2134805397" r:id="rId50"/>
    <p:sldId id="2134805398" r:id="rId51"/>
    <p:sldId id="2147469902" r:id="rId52"/>
    <p:sldId id="2147469900" r:id="rId53"/>
    <p:sldId id="2147469903" r:id="rId54"/>
    <p:sldId id="2147469974" r:id="rId55"/>
    <p:sldId id="2147469925" r:id="rId56"/>
    <p:sldId id="2134805392" r:id="rId57"/>
    <p:sldId id="2147469924" r:id="rId58"/>
    <p:sldId id="452" r:id="rId59"/>
    <p:sldId id="2134805322" r:id="rId60"/>
    <p:sldId id="2357" r:id="rId61"/>
    <p:sldId id="2358" r:id="rId62"/>
    <p:sldId id="2147469928" r:id="rId63"/>
    <p:sldId id="2147469929" r:id="rId64"/>
    <p:sldId id="2134805371" r:id="rId65"/>
    <p:sldId id="2134805372" r:id="rId66"/>
    <p:sldId id="2134805373" r:id="rId67"/>
    <p:sldId id="2134805374" r:id="rId68"/>
    <p:sldId id="2134805375" r:id="rId69"/>
    <p:sldId id="2134805376" r:id="rId70"/>
    <p:sldId id="2134805377" r:id="rId71"/>
    <p:sldId id="2134805378" r:id="rId72"/>
    <p:sldId id="2147469933" r:id="rId73"/>
    <p:sldId id="2147469935" r:id="rId74"/>
    <p:sldId id="2147469938" r:id="rId75"/>
    <p:sldId id="376" r:id="rId76"/>
    <p:sldId id="2147469926" r:id="rId77"/>
    <p:sldId id="2134805321" r:id="rId78"/>
    <p:sldId id="2147469944" r:id="rId79"/>
    <p:sldId id="2147469939" r:id="rId80"/>
    <p:sldId id="2147469940" r:id="rId81"/>
    <p:sldId id="2147469941" r:id="rId82"/>
    <p:sldId id="2147469942" r:id="rId83"/>
    <p:sldId id="2147469943" r:id="rId84"/>
    <p:sldId id="2147469955" r:id="rId85"/>
    <p:sldId id="2147469896" r:id="rId86"/>
    <p:sldId id="2147469980" r:id="rId87"/>
    <p:sldId id="2147469961" r:id="rId88"/>
    <p:sldId id="2147469962" r:id="rId89"/>
    <p:sldId id="2147469963" r:id="rId90"/>
    <p:sldId id="2980" r:id="rId91"/>
    <p:sldId id="8747" r:id="rId92"/>
    <p:sldId id="8748" r:id="rId93"/>
    <p:sldId id="2147469972" r:id="rId94"/>
    <p:sldId id="2134805340" r:id="rId95"/>
    <p:sldId id="2147469898" r:id="rId96"/>
    <p:sldId id="2134805387" r:id="rId97"/>
    <p:sldId id="2134805380" r:id="rId98"/>
    <p:sldId id="2147469968" r:id="rId99"/>
    <p:sldId id="2147469975" r:id="rId100"/>
    <p:sldId id="2147469969" r:id="rId101"/>
    <p:sldId id="2147469978" r:id="rId102"/>
    <p:sldId id="2147469989" r:id="rId103"/>
    <p:sldId id="2147469977" r:id="rId104"/>
    <p:sldId id="2147469979" r:id="rId105"/>
    <p:sldId id="2147469983" r:id="rId106"/>
    <p:sldId id="2147469984" r:id="rId107"/>
    <p:sldId id="2147469985" r:id="rId108"/>
    <p:sldId id="2147469988" r:id="rId109"/>
    <p:sldId id="2147469986" r:id="rId110"/>
    <p:sldId id="2147469987" r:id="rId111"/>
    <p:sldId id="2147469990" r:id="rId112"/>
    <p:sldId id="2147469991" r:id="rId113"/>
    <p:sldId id="2147469982" r:id="rId114"/>
    <p:sldId id="2147469894" r:id="rId115"/>
    <p:sldId id="2147469904" r:id="rId116"/>
    <p:sldId id="2147469945" r:id="rId117"/>
    <p:sldId id="265" r:id="rId118"/>
    <p:sldId id="2147469957" r:id="rId119"/>
    <p:sldId id="267" r:id="rId120"/>
    <p:sldId id="2147469956" r:id="rId121"/>
    <p:sldId id="2147469996" r:id="rId122"/>
    <p:sldId id="269" r:id="rId123"/>
    <p:sldId id="2147469958" r:id="rId124"/>
    <p:sldId id="2147469959" r:id="rId125"/>
    <p:sldId id="2134805407" r:id="rId126"/>
    <p:sldId id="2134805404" r:id="rId127"/>
    <p:sldId id="2134805408" r:id="rId128"/>
    <p:sldId id="2134805470" r:id="rId129"/>
    <p:sldId id="268" r:id="rId130"/>
    <p:sldId id="2134805471" r:id="rId131"/>
    <p:sldId id="2134805414" r:id="rId132"/>
    <p:sldId id="2134805415" r:id="rId133"/>
    <p:sldId id="2134805419" r:id="rId134"/>
    <p:sldId id="2134805416" r:id="rId135"/>
    <p:sldId id="2134805417" r:id="rId136"/>
    <p:sldId id="2134805418" r:id="rId137"/>
    <p:sldId id="2134805420" r:id="rId138"/>
    <p:sldId id="2134805421" r:id="rId139"/>
    <p:sldId id="2134805491" r:id="rId140"/>
    <p:sldId id="278" r:id="rId141"/>
    <p:sldId id="2134805493" r:id="rId142"/>
    <p:sldId id="2134805494" r:id="rId143"/>
    <p:sldId id="2134805492" r:id="rId144"/>
    <p:sldId id="2147469998" r:id="rId145"/>
    <p:sldId id="2147469999" r:id="rId146"/>
    <p:sldId id="2134805496" r:id="rId147"/>
    <p:sldId id="2134805497" r:id="rId148"/>
    <p:sldId id="2134805498" r:id="rId149"/>
    <p:sldId id="2134805499" r:id="rId150"/>
    <p:sldId id="2134805495" r:id="rId151"/>
    <p:sldId id="2147470000" r:id="rId152"/>
    <p:sldId id="2147470001" r:id="rId153"/>
    <p:sldId id="2134805427" r:id="rId154"/>
    <p:sldId id="2134805428" r:id="rId155"/>
    <p:sldId id="2134805429" r:id="rId156"/>
    <p:sldId id="2147470002" r:id="rId157"/>
    <p:sldId id="2134805500" r:id="rId158"/>
    <p:sldId id="2134805501" r:id="rId159"/>
    <p:sldId id="2134805440" r:id="rId160"/>
    <p:sldId id="2134805439" r:id="rId161"/>
    <p:sldId id="2134805441" r:id="rId162"/>
    <p:sldId id="2134805442" r:id="rId163"/>
    <p:sldId id="2134805434" r:id="rId164"/>
    <p:sldId id="2134805445" r:id="rId165"/>
    <p:sldId id="2134805473" r:id="rId166"/>
    <p:sldId id="2134805474" r:id="rId167"/>
    <p:sldId id="2134805475" r:id="rId168"/>
    <p:sldId id="2134805476" r:id="rId169"/>
    <p:sldId id="2134805477" r:id="rId170"/>
    <p:sldId id="2134805436" r:id="rId171"/>
    <p:sldId id="2134805478" r:id="rId172"/>
    <p:sldId id="2134805479" r:id="rId173"/>
    <p:sldId id="2134805437" r:id="rId174"/>
    <p:sldId id="2134805438" r:id="rId175"/>
    <p:sldId id="2134805480" r:id="rId176"/>
    <p:sldId id="2134805481" r:id="rId177"/>
    <p:sldId id="2134805431" r:id="rId178"/>
    <p:sldId id="2134805482" r:id="rId179"/>
    <p:sldId id="2134805483" r:id="rId180"/>
    <p:sldId id="2134805484" r:id="rId181"/>
    <p:sldId id="2134805455" r:id="rId182"/>
    <p:sldId id="2134805485" r:id="rId183"/>
    <p:sldId id="2134805486" r:id="rId184"/>
    <p:sldId id="2134805487" r:id="rId185"/>
    <p:sldId id="2134805488" r:id="rId186"/>
    <p:sldId id="2134805457" r:id="rId187"/>
    <p:sldId id="2134805458" r:id="rId188"/>
    <p:sldId id="271" r:id="rId189"/>
    <p:sldId id="2134805454" r:id="rId190"/>
    <p:sldId id="2147469947" r:id="rId191"/>
    <p:sldId id="8706" r:id="rId192"/>
    <p:sldId id="8685" r:id="rId193"/>
    <p:sldId id="8689" r:id="rId194"/>
    <p:sldId id="8692" r:id="rId195"/>
    <p:sldId id="8693" r:id="rId196"/>
    <p:sldId id="8686" r:id="rId197"/>
    <p:sldId id="8694" r:id="rId198"/>
    <p:sldId id="8710" r:id="rId199"/>
    <p:sldId id="2134805393" r:id="rId200"/>
    <p:sldId id="8696" r:id="rId201"/>
    <p:sldId id="2147469948" r:id="rId202"/>
    <p:sldId id="2134805400" r:id="rId203"/>
    <p:sldId id="8697" r:id="rId204"/>
    <p:sldId id="10056" r:id="rId205"/>
    <p:sldId id="10074" r:id="rId206"/>
    <p:sldId id="2134805394" r:id="rId207"/>
    <p:sldId id="10057" r:id="rId208"/>
    <p:sldId id="10060" r:id="rId209"/>
    <p:sldId id="2147469949" r:id="rId210"/>
    <p:sldId id="2147469950" r:id="rId211"/>
    <p:sldId id="10014" r:id="rId212"/>
    <p:sldId id="10073" r:id="rId213"/>
    <p:sldId id="2147469951" r:id="rId214"/>
    <p:sldId id="8688" r:id="rId215"/>
    <p:sldId id="2134805396" r:id="rId216"/>
    <p:sldId id="2147469994" r:id="rId217"/>
    <p:sldId id="2147469895" r:id="rId218"/>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34805319"/>
            <p14:sldId id="361"/>
            <p14:sldId id="565"/>
          </p14:sldIdLst>
        </p14:section>
        <p14:section name="A retrospective" id="{17D23673-FF53-4FEE-8767-CEFB2015B419}">
          <p14:sldIdLst>
            <p14:sldId id="2147469893"/>
            <p14:sldId id="2076137603"/>
            <p14:sldId id="2147469889"/>
            <p14:sldId id="2147469890"/>
            <p14:sldId id="2147469891"/>
          </p14:sldIdLst>
        </p14:section>
        <p14:section name="Separating development" id="{10D934F9-88E4-4DF7-9315-DFFE38B6EFA3}">
          <p14:sldIdLst>
            <p14:sldId id="2134805339"/>
            <p14:sldId id="2134805401"/>
          </p14:sldIdLst>
        </p14:section>
        <p14:section name="Agenda" id="{EC196F7E-C66C-4E6D-A529-F29F08460426}">
          <p14:sldIdLst>
            <p14:sldId id="331"/>
          </p14:sldIdLst>
        </p14:section>
        <p14:section name="Data preparation" id="{904B9ABC-98F1-4890-9D79-4C16FA581388}">
          <p14:sldIdLst>
            <p14:sldId id="2134805361"/>
            <p14:sldId id="2147469912"/>
            <p14:sldId id="2147469922"/>
            <p14:sldId id="2134805395"/>
            <p14:sldId id="2147469916"/>
            <p14:sldId id="2147469913"/>
            <p14:sldId id="2147469914"/>
            <p14:sldId id="2147469915"/>
            <p14:sldId id="2147469981"/>
            <p14:sldId id="2147469917"/>
            <p14:sldId id="2147469918"/>
            <p14:sldId id="2134805351"/>
            <p14:sldId id="2134805352"/>
            <p14:sldId id="2147469919"/>
            <p14:sldId id="2134805356"/>
            <p14:sldId id="2147469920"/>
            <p14:sldId id="2147469921"/>
            <p14:sldId id="2134805357"/>
            <p14:sldId id="2361"/>
            <p14:sldId id="2134805399"/>
          </p14:sldIdLst>
        </p14:section>
        <p14:section name="Data modeling" id="{AD366B8C-F16F-420F-85F1-90974D88BCE4}">
          <p14:sldIdLst>
            <p14:sldId id="2134805391"/>
            <p14:sldId id="2134805336"/>
            <p14:sldId id="2134805397"/>
            <p14:sldId id="2134805398"/>
            <p14:sldId id="2147469902"/>
            <p14:sldId id="2147469900"/>
            <p14:sldId id="2147469903"/>
            <p14:sldId id="2147469974"/>
            <p14:sldId id="2147469925"/>
            <p14:sldId id="2134805392"/>
            <p14:sldId id="2147469924"/>
            <p14:sldId id="452"/>
            <p14:sldId id="2134805322"/>
            <p14:sldId id="2357"/>
            <p14:sldId id="2358"/>
            <p14:sldId id="2147469928"/>
            <p14:sldId id="2147469929"/>
            <p14:sldId id="2134805371"/>
            <p14:sldId id="2134805372"/>
            <p14:sldId id="2134805373"/>
            <p14:sldId id="2134805374"/>
            <p14:sldId id="2134805375"/>
            <p14:sldId id="2134805376"/>
            <p14:sldId id="2134805377"/>
            <p14:sldId id="2134805378"/>
            <p14:sldId id="2147469933"/>
            <p14:sldId id="2147469935"/>
            <p14:sldId id="2147469938"/>
            <p14:sldId id="376"/>
            <p14:sldId id="2147469926"/>
            <p14:sldId id="2134805321"/>
            <p14:sldId id="2147469944"/>
            <p14:sldId id="2147469939"/>
            <p14:sldId id="2147469940"/>
            <p14:sldId id="2147469941"/>
            <p14:sldId id="2147469942"/>
            <p14:sldId id="2147469943"/>
            <p14:sldId id="2147469955"/>
            <p14:sldId id="2147469896"/>
            <p14:sldId id="2147469980"/>
            <p14:sldId id="2147469961"/>
            <p14:sldId id="2147469962"/>
            <p14:sldId id="2147469963"/>
            <p14:sldId id="2980"/>
            <p14:sldId id="8747"/>
            <p14:sldId id="8748"/>
            <p14:sldId id="2147469972"/>
            <p14:sldId id="2134805340"/>
            <p14:sldId id="2147469898"/>
            <p14:sldId id="2134805387"/>
            <p14:sldId id="2134805380"/>
            <p14:sldId id="2147469968"/>
            <p14:sldId id="2147469975"/>
            <p14:sldId id="2147469969"/>
            <p14:sldId id="2147469978"/>
            <p14:sldId id="2147469989"/>
            <p14:sldId id="2147469977"/>
            <p14:sldId id="2147469979"/>
            <p14:sldId id="2147469983"/>
            <p14:sldId id="2147469984"/>
            <p14:sldId id="2147469985"/>
            <p14:sldId id="2147469988"/>
            <p14:sldId id="2147469986"/>
            <p14:sldId id="2147469987"/>
            <p14:sldId id="2147469990"/>
            <p14:sldId id="2147469991"/>
            <p14:sldId id="2147469982"/>
            <p14:sldId id="2147469894"/>
          </p14:sldIdLst>
        </p14:section>
        <p14:section name="Data visualization" id="{341DC7CA-8F44-4A1D-9531-13BBE3EB2D50}">
          <p14:sldIdLst>
            <p14:sldId id="2147469904"/>
            <p14:sldId id="2147469945"/>
            <p14:sldId id="265"/>
            <p14:sldId id="2147469957"/>
            <p14:sldId id="267"/>
            <p14:sldId id="2147469956"/>
            <p14:sldId id="2147469996"/>
            <p14:sldId id="269"/>
            <p14:sldId id="2147469958"/>
            <p14:sldId id="2147469959"/>
            <p14:sldId id="2134805407"/>
            <p14:sldId id="2134805404"/>
            <p14:sldId id="2134805408"/>
            <p14:sldId id="2134805470"/>
            <p14:sldId id="268"/>
            <p14:sldId id="2134805471"/>
            <p14:sldId id="2134805414"/>
            <p14:sldId id="2134805415"/>
            <p14:sldId id="2134805419"/>
            <p14:sldId id="2134805416"/>
            <p14:sldId id="2134805417"/>
            <p14:sldId id="2134805418"/>
            <p14:sldId id="2134805420"/>
            <p14:sldId id="2134805421"/>
            <p14:sldId id="2134805491"/>
            <p14:sldId id="278"/>
            <p14:sldId id="2134805493"/>
            <p14:sldId id="2134805494"/>
            <p14:sldId id="2134805492"/>
            <p14:sldId id="2147469998"/>
            <p14:sldId id="2147469999"/>
            <p14:sldId id="2134805496"/>
            <p14:sldId id="2134805497"/>
            <p14:sldId id="2134805498"/>
            <p14:sldId id="2134805499"/>
            <p14:sldId id="2134805495"/>
            <p14:sldId id="2147470000"/>
            <p14:sldId id="2147470001"/>
            <p14:sldId id="2134805427"/>
            <p14:sldId id="2134805428"/>
            <p14:sldId id="2134805429"/>
            <p14:sldId id="2147470002"/>
            <p14:sldId id="2134805500"/>
            <p14:sldId id="2134805501"/>
            <p14:sldId id="2134805440"/>
            <p14:sldId id="2134805439"/>
            <p14:sldId id="2134805441"/>
            <p14:sldId id="2134805442"/>
            <p14:sldId id="2134805434"/>
            <p14:sldId id="2134805445"/>
            <p14:sldId id="2134805473"/>
            <p14:sldId id="2134805474"/>
            <p14:sldId id="2134805475"/>
            <p14:sldId id="2134805476"/>
            <p14:sldId id="2134805477"/>
            <p14:sldId id="2134805436"/>
            <p14:sldId id="2134805478"/>
            <p14:sldId id="2134805479"/>
            <p14:sldId id="2134805437"/>
            <p14:sldId id="2134805438"/>
            <p14:sldId id="2134805480"/>
            <p14:sldId id="2134805481"/>
            <p14:sldId id="2134805431"/>
            <p14:sldId id="2134805482"/>
            <p14:sldId id="2134805483"/>
            <p14:sldId id="2134805484"/>
            <p14:sldId id="2134805455"/>
            <p14:sldId id="2134805485"/>
            <p14:sldId id="2134805486"/>
            <p14:sldId id="2134805487"/>
            <p14:sldId id="2134805488"/>
            <p14:sldId id="2134805457"/>
            <p14:sldId id="2134805458"/>
            <p14:sldId id="271"/>
            <p14:sldId id="2134805454"/>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 id="2134805396"/>
            <p14:sldId id="2147469994"/>
            <p14:sldId id="21474698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BB6100"/>
    <a:srgbClr val="0078D4"/>
    <a:srgbClr val="ADADAD"/>
    <a:srgbClr val="000000"/>
    <a:srgbClr val="3C3C41"/>
    <a:srgbClr val="525252"/>
    <a:srgbClr val="6A4B16"/>
    <a:srgbClr val="F0F0F0"/>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DBC97-4235-4334-8BE0-71DA75412A2A}" v="5" dt="2022-03-09T15:29:25.655"/>
    <p1510:client id="{52804B61-1DE3-4ACE-A5C7-3F3BAAE953F4}" v="815" dt="2022-03-09T16:54:46.634"/>
    <p1510:client id="{83D3E343-C8BE-5239-D3F2-ED4BDBBCDCCA}" v="2" dt="2022-03-09T11:54:03.645"/>
    <p1510:client id="{B4B2FADB-1391-4175-AFC9-02E3A99082C3}" v="7" dt="2022-03-09T17:29:31.685"/>
    <p1510:client id="{C8C6F449-80BC-44AF-8DBA-BD6ACCD9B3DB}" v="314" vWet="316" dt="2022-03-09T14:16:13.477"/>
    <p1510:client id="{FCE05D11-8F48-479D-89BD-42400DB7CBDB}" v="89" vWet="91" dt="2022-03-09T13:27:47.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27" autoAdjust="0"/>
  </p:normalViewPr>
  <p:slideViewPr>
    <p:cSldViewPr snapToGrid="0">
      <p:cViewPr varScale="1">
        <p:scale>
          <a:sx n="83" d="100"/>
          <a:sy n="83" d="100"/>
        </p:scale>
        <p:origin x="1212" y="9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microsoft.com/office/2016/11/relationships/changesInfo" Target="changesInfos/changesInfo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microsoft.com/office/2015/10/relationships/revisionInfo" Target="revisionInfo.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slide" Target="slides/slide203.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199.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handoutMaster" Target="handoutMasters/handoutMaster1.xml"/><Relationship Id="rId225" Type="http://schemas.openxmlformats.org/officeDocument/2006/relationships/tableStyles" Target="tableStyles.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commentAuthors" Target="commentAuthors.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presProps" Target="presProps.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openxmlformats.org/officeDocument/2006/relationships/viewProps" Target="viewProps.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openxmlformats.org/officeDocument/2006/relationships/theme" Target="theme/theme1.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189" Type="http://schemas.openxmlformats.org/officeDocument/2006/relationships/slide" Target="slides/slide1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96266317-0820-4D15-A9E0-E4100F5D03D6}">
      <dgm:prSet phldrT="[Text]" custT="1"/>
      <dgm:spPr>
        <a:solidFill>
          <a:schemeClr val="bg1">
            <a:lumMod val="75000"/>
          </a:schemeClr>
        </a:solidFill>
      </dgm:spPr>
      <dgm:t>
        <a:bodyPr/>
        <a:lstStyle/>
        <a:p>
          <a:r>
            <a:rPr lang="en-US" sz="4400" b="1">
              <a:solidFill>
                <a:schemeClr val="bg1"/>
              </a:solidFill>
              <a:latin typeface="+mn-lt"/>
              <a:cs typeface="Leelawadee" panose="020B0502040204020203" pitchFamily="34" charset="-34"/>
            </a:rPr>
            <a:t>FILTERS/JOINS</a:t>
          </a:r>
        </a:p>
      </dgm:t>
    </dgm:pt>
    <dgm:pt modelId="{0D4DCD13-9C5B-4F68-B3EB-1DD21C3C7E6D}" type="parTrans" cxnId="{423E5F98-833A-49C7-9F6C-B8C86E83BA88}">
      <dgm:prSet/>
      <dgm:spPr/>
      <dgm:t>
        <a:bodyPr/>
        <a:lstStyle/>
        <a:p>
          <a:endParaRPr lang="en-US">
            <a:latin typeface="+mn-lt"/>
          </a:endParaRPr>
        </a:p>
      </dgm:t>
    </dgm:pt>
    <dgm:pt modelId="{95C0DEF4-E74E-481D-8682-99C256241B05}" type="sibTrans" cxnId="{423E5F98-833A-49C7-9F6C-B8C86E83BA88}">
      <dgm:prSet/>
      <dgm:spPr/>
      <dgm:t>
        <a:bodyPr/>
        <a:lstStyle/>
        <a:p>
          <a:endParaRPr lang="en-US">
            <a:latin typeface="+mn-lt"/>
          </a:endParaRPr>
        </a:p>
      </dgm:t>
    </dgm:pt>
    <dgm:pt modelId="{7F1B0F29-6E39-4266-AE10-FD0117BD0607}">
      <dgm:prSet phldrT="[Text]"/>
      <dgm:spPr>
        <a:solidFill>
          <a:schemeClr val="tx1">
            <a:lumMod val="50000"/>
            <a:lumOff val="50000"/>
          </a:schemeClr>
        </a:solidFill>
      </dgm:spPr>
      <dgm:t>
        <a:bodyPr/>
        <a:lstStyle/>
        <a:p>
          <a:r>
            <a:rPr lang="en-US" b="1">
              <a:solidFill>
                <a:schemeClr val="bg1"/>
              </a:solidFill>
              <a:latin typeface="+mn-lt"/>
              <a:cs typeface="Leelawadee" panose="020B0502040204020203" pitchFamily="34" charset="-34"/>
            </a:rPr>
            <a:t>TRANSFORMATIONS</a:t>
          </a:r>
        </a:p>
      </dgm:t>
    </dgm:pt>
    <dgm:pt modelId="{720A22CF-54D2-4BEC-BD4F-86FEB90DEC2E}" type="parTrans" cxnId="{050472DF-847A-44F4-8ED2-6FB399EB1B72}">
      <dgm:prSet/>
      <dgm:spPr/>
      <dgm:t>
        <a:bodyPr/>
        <a:lstStyle/>
        <a:p>
          <a:endParaRPr lang="en-US">
            <a:latin typeface="+mn-lt"/>
          </a:endParaRPr>
        </a:p>
      </dgm:t>
    </dgm:pt>
    <dgm:pt modelId="{ED5AC77C-5B6B-49A1-80CE-9CC3E00218FC}" type="sibTrans" cxnId="{050472DF-847A-44F4-8ED2-6FB399EB1B72}">
      <dgm:prSet/>
      <dgm:spPr/>
      <dgm:t>
        <a:bodyPr/>
        <a:lstStyle/>
        <a:p>
          <a:endParaRPr lang="en-US">
            <a:latin typeface="+mn-lt"/>
          </a:endParaRPr>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bg1"/>
              </a:solidFill>
              <a:latin typeface="+mn-lt"/>
              <a:cs typeface="Leelawadee" panose="020B0502040204020203" pitchFamily="34" charset="-34"/>
            </a:rPr>
            <a:t>COLUMN</a:t>
          </a:r>
        </a:p>
        <a:p>
          <a:pPr algn="ctr"/>
          <a:r>
            <a:rPr lang="en-US" sz="1600" b="1">
              <a:solidFill>
                <a:schemeClr val="bg1"/>
              </a:solidFill>
              <a:latin typeface="+mn-lt"/>
              <a:cs typeface="Leelawadee" panose="020B0502040204020203" pitchFamily="34" charset="-34"/>
            </a:rPr>
            <a:t>SELECTION</a:t>
          </a:r>
        </a:p>
      </dgm:t>
    </dgm:pt>
    <dgm:pt modelId="{DA5ECBCD-81B7-4DEA-AD0F-7038E2360B09}" type="parTrans" cxnId="{D06161D6-69FE-42E7-84A4-537C35E660B5}">
      <dgm:prSet/>
      <dgm:spPr/>
      <dgm:t>
        <a:bodyPr/>
        <a:lstStyle/>
        <a:p>
          <a:endParaRPr lang="en-US">
            <a:latin typeface="+mn-lt"/>
          </a:endParaRPr>
        </a:p>
      </dgm:t>
    </dgm:pt>
    <dgm:pt modelId="{3A15FDD4-6CDE-47C3-806C-5EABE354AFB9}" type="sibTrans" cxnId="{D06161D6-69FE-42E7-84A4-537C35E660B5}">
      <dgm:prSet/>
      <dgm:spPr/>
      <dgm:t>
        <a:bodyPr/>
        <a:lstStyle/>
        <a:p>
          <a:endParaRPr lang="en-US">
            <a:latin typeface="+mn-lt"/>
          </a:endParaRPr>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920" cy="1579093"/>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mn-lt"/>
              <a:cs typeface="Leelawadee" panose="020B0502040204020203" pitchFamily="34" charset="-34"/>
            </a:rPr>
            <a:t>FILTERS/JOINS</a:t>
          </a:r>
        </a:p>
      </dsp:txBody>
      <dsp:txXfrm rot="-10800000">
        <a:off x="1243535" y="0"/>
        <a:ext cx="4618848" cy="1579093"/>
      </dsp:txXfrm>
    </dsp:sp>
    <dsp:sp modelId="{0870BA61-4217-427C-8C7E-4EA239322EAC}">
      <dsp:nvSpPr>
        <dsp:cNvPr id="0" name=""/>
        <dsp:cNvSpPr/>
      </dsp:nvSpPr>
      <dsp:spPr>
        <a:xfrm rot="10800000">
          <a:off x="1184320" y="1579093"/>
          <a:ext cx="4737280" cy="1579093"/>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latin typeface="+mn-lt"/>
              <a:cs typeface="Leelawadee" panose="020B0502040204020203" pitchFamily="34" charset="-34"/>
            </a:rPr>
            <a:t>TRANSFORMATIONS</a:t>
          </a:r>
        </a:p>
      </dsp:txBody>
      <dsp:txXfrm rot="-10800000">
        <a:off x="2013343" y="1579093"/>
        <a:ext cx="3079232" cy="1579093"/>
      </dsp:txXfrm>
    </dsp:sp>
    <dsp:sp modelId="{3662EC92-002E-4F1B-AE1C-6EF3EC3391A1}">
      <dsp:nvSpPr>
        <dsp:cNvPr id="0" name=""/>
        <dsp:cNvSpPr/>
      </dsp:nvSpPr>
      <dsp:spPr>
        <a:xfrm rot="10800000">
          <a:off x="2368640" y="3158186"/>
          <a:ext cx="2368640" cy="1579093"/>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COLUMN</a:t>
          </a:r>
        </a:p>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SELECTION</a:t>
          </a:r>
        </a:p>
      </dsp:txBody>
      <dsp:txXfrm rot="-10800000">
        <a:off x="2368640" y="3158186"/>
        <a:ext cx="2368640" cy="1579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9/16/2022 12:00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9/16/2022 11:59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1924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8051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19645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56904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7121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72669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7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6615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6</a:t>
            </a:fld>
            <a:endParaRPr lang="en-US"/>
          </a:p>
        </p:txBody>
      </p:sp>
    </p:spTree>
    <p:extLst>
      <p:ext uri="{BB962C8B-B14F-4D97-AF65-F5344CB8AC3E}">
        <p14:creationId xmlns:p14="http://schemas.microsoft.com/office/powerpoint/2010/main" val="2570051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90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a:gradFill>
                <a:gsLst>
                  <a:gs pos="1250">
                    <a:srgbClr val="000000"/>
                  </a:gs>
                  <a:gs pos="100000">
                    <a:srgbClr val="000000"/>
                  </a:gs>
                </a:gsLst>
                <a:lin ang="5400000" scaled="0"/>
              </a:gradFill>
              <a:latin typeface="Segoe UI"/>
            </a:endParaRPr>
          </a:p>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05166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980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763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07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850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492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183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5329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645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4274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71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788349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89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749438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1027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692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 in many cases on time</a:t>
            </a:r>
          </a:p>
          <a:p>
            <a:r>
              <a:rPr lang="en-US" dirty="0"/>
              <a:t>Group – optional, can be product categories</a:t>
            </a:r>
          </a:p>
          <a:p>
            <a:r>
              <a:rPr lang="en-US" dirty="0"/>
              <a:t>Summarize – total sales, quantity, margin. Notice that slicer visuals don’t summarize data</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37297824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17871176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664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742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highlight>
                  <a:srgbClr val="B64DD3"/>
                </a:highlight>
                <a:latin typeface="Nexa Heavy" panose="02000000000000000000" pitchFamily="2" charset="0"/>
                <a:cs typeface="Segoe UI Semibold" panose="020B0702040204020203" pitchFamily="34" charset="0"/>
              </a:rPr>
              <a:t>We have now explored which components that can be used in a report, now it is time to build the report</a:t>
            </a:r>
          </a:p>
          <a:p>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718075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503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177</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178</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179</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180</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181</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182</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184</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185</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186</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9/16/2022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187</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188</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192</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197</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198</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199</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200</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9/16/2022 11:59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382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22.xml"/></Relationships>
</file>

<file path=ppt/slideLayouts/_rels/slideLayout496.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22.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0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2.xml"/><Relationship Id="rId4" Type="http://schemas.openxmlformats.org/officeDocument/2006/relationships/slide" Target="../slides/slide54.xml"/></Relationships>
</file>

<file path=ppt/slideLayouts/_rels/slideLayout503.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50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2.xml"/></Relationships>
</file>

<file path=ppt/slideLayouts/_rels/slideLayout506.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2.xml"/></Relationships>
</file>

<file path=ppt/slideLayouts/_rels/slideLayout50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1.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51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6.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9/16/2022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9/16/2022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9/16/2022</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9/16/2022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9/16/2022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9/16/2022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9/16/2022</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9/16/2022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9/16/2022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9/16/2022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9/16/2022</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3219-D84D-4D55-8645-5355E6EE54FD}"/>
              </a:ext>
            </a:extLst>
          </p:cNvPr>
          <p:cNvSpPr>
            <a:spLocks noGrp="1"/>
          </p:cNvSpPr>
          <p:nvPr>
            <p:ph type="ctrTitle"/>
          </p:nvPr>
        </p:nvSpPr>
        <p:spPr>
          <a:xfrm>
            <a:off x="1554361" y="1696501"/>
            <a:ext cx="9326166" cy="1883336"/>
          </a:xfrm>
        </p:spPr>
        <p:txBody>
          <a:bodyPr anchor="b"/>
          <a:lstStyle>
            <a:lvl1pPr algn="ctr">
              <a:defRPr sz="6118"/>
            </a:lvl1pPr>
          </a:lstStyle>
          <a:p>
            <a:r>
              <a:rPr lang="en-US"/>
              <a:t>Click to edit Master title style</a:t>
            </a:r>
          </a:p>
        </p:txBody>
      </p:sp>
      <p:sp>
        <p:nvSpPr>
          <p:cNvPr id="3" name="Subtitle 2">
            <a:extLst>
              <a:ext uri="{FF2B5EF4-FFF2-40B4-BE49-F238E27FC236}">
                <a16:creationId xmlns:a16="http://schemas.microsoft.com/office/drawing/2014/main" id="{8C6B1896-FB6A-4667-898A-63D17B1C8706}"/>
              </a:ext>
            </a:extLst>
          </p:cNvPr>
          <p:cNvSpPr>
            <a:spLocks noGrp="1"/>
          </p:cNvSpPr>
          <p:nvPr>
            <p:ph type="subTitle" idx="1"/>
          </p:nvPr>
        </p:nvSpPr>
        <p:spPr>
          <a:xfrm>
            <a:off x="1554361" y="3673745"/>
            <a:ext cx="9326166" cy="376706"/>
          </a:xfrm>
        </p:spPr>
        <p:txBody>
          <a:bodyPr/>
          <a:lstStyle>
            <a:lvl1pPr marL="0" indent="0" algn="ctr">
              <a:buNone/>
              <a:defRPr sz="2448"/>
            </a:lvl1pPr>
            <a:lvl2pPr marL="466251" indent="0" algn="ctr">
              <a:buNone/>
              <a:defRPr sz="2040"/>
            </a:lvl2pPr>
            <a:lvl3pPr marL="932504" indent="0" algn="ctr">
              <a:buNone/>
              <a:defRPr sz="1836"/>
            </a:lvl3pPr>
            <a:lvl4pPr marL="1398755" indent="0" algn="ctr">
              <a:buNone/>
              <a:defRPr sz="1632"/>
            </a:lvl4pPr>
            <a:lvl5pPr marL="1865006" indent="0" algn="ctr">
              <a:buNone/>
              <a:defRPr sz="1632"/>
            </a:lvl5pPr>
            <a:lvl6pPr marL="2331258" indent="0" algn="ctr">
              <a:buNone/>
              <a:defRPr sz="1632"/>
            </a:lvl6pPr>
            <a:lvl7pPr marL="2797510" indent="0" algn="ctr">
              <a:buNone/>
              <a:defRPr sz="1632"/>
            </a:lvl7pPr>
            <a:lvl8pPr marL="3263762" indent="0" algn="ctr">
              <a:buNone/>
              <a:defRPr sz="1632"/>
            </a:lvl8pPr>
            <a:lvl9pPr marL="3730013"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742839F-A996-4B70-90CD-431C105CCE8E}"/>
              </a:ext>
            </a:extLst>
          </p:cNvPr>
          <p:cNvSpPr>
            <a:spLocks noGrp="1"/>
          </p:cNvSpPr>
          <p:nvPr>
            <p:ph type="dt" sz="half" idx="10"/>
          </p:nvPr>
        </p:nvSpPr>
        <p:spPr/>
        <p:txBody>
          <a:bodyPr/>
          <a:lstStyle/>
          <a:p>
            <a:fld id="{926EC1BD-4F0B-4D5A-8551-0DFF0F9B2C4B}" type="datetimeFigureOut">
              <a:rPr lang="en-US" smtClean="0"/>
              <a:t>9/16/2022</a:t>
            </a:fld>
            <a:endParaRPr lang="en-US"/>
          </a:p>
        </p:txBody>
      </p:sp>
      <p:sp>
        <p:nvSpPr>
          <p:cNvPr id="5" name="Footer Placeholder 4">
            <a:extLst>
              <a:ext uri="{FF2B5EF4-FFF2-40B4-BE49-F238E27FC236}">
                <a16:creationId xmlns:a16="http://schemas.microsoft.com/office/drawing/2014/main" id="{CBBD6496-C4B8-4BD7-87E1-98542FBB6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04311-76B1-4F2D-859F-481C1F1EC4F0}"/>
              </a:ext>
            </a:extLst>
          </p:cNvPr>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5211530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99982" y="466302"/>
            <a:ext cx="11238030" cy="585994"/>
          </a:xfrm>
          <a:noFill/>
        </p:spPr>
        <p:txBody>
          <a:bodyPr rtlCol="0"/>
          <a:lstStyle>
            <a:lvl1pPr marL="0" indent="0" algn="ctr" defTabSz="-18865642" rtl="0" eaLnBrk="1" fontAlgn="base" hangingPunct="1">
              <a:spcBef>
                <a:spcPct val="0"/>
              </a:spcBef>
              <a:spcAft>
                <a:spcPct val="0"/>
              </a:spcAft>
              <a:defRPr lang="en-US" sz="3808"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21745" y="1398905"/>
            <a:ext cx="11191399" cy="1925399"/>
          </a:xfrm>
        </p:spPr>
        <p:txBody>
          <a:bodyPr rtlCol="0"/>
          <a:lstStyle>
            <a:lvl1pPr>
              <a:buClrTx/>
              <a:buFont typeface="Wingdings" pitchFamily="2" charset="2"/>
              <a:buChar char="§"/>
              <a:defRPr sz="2720" b="1">
                <a:latin typeface="Calibri" pitchFamily="34" charset="0"/>
              </a:defRPr>
            </a:lvl1pPr>
            <a:lvl2pPr>
              <a:buClrTx/>
              <a:buFont typeface="Wingdings" pitchFamily="2" charset="2"/>
              <a:buChar char="o"/>
              <a:defRPr sz="2448" b="0">
                <a:latin typeface="Calibri Light" pitchFamily="34" charset="0"/>
              </a:defRPr>
            </a:lvl2pPr>
            <a:lvl3pPr>
              <a:buClrTx/>
              <a:buFont typeface="Wingdings" pitchFamily="2" charset="2"/>
              <a:buChar char="o"/>
              <a:defRPr sz="2176" b="0">
                <a:latin typeface="Calibri Light" pitchFamily="34" charset="0"/>
              </a:defRPr>
            </a:lvl3pPr>
            <a:lvl4pPr>
              <a:buClrTx/>
              <a:buFont typeface="Wingdings" pitchFamily="2" charset="2"/>
              <a:buChar char="o"/>
              <a:defRPr sz="1904" b="0">
                <a:latin typeface="Calibri Light" pitchFamily="34" charset="0"/>
              </a:defRPr>
            </a:lvl4pPr>
            <a:lvl5pPr>
              <a:buClrTx/>
              <a:buFont typeface="Wingdings" pitchFamily="2" charset="2"/>
              <a:buChar char="o"/>
              <a:defRPr sz="1632"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934949"/>
      </p:ext>
    </p:extLst>
  </p:cSld>
  <p:clrMapOvr>
    <a:masterClrMapping/>
  </p:clrMapOvr>
  <p:transition>
    <p:fade/>
  </p:transition>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1.pn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41.xml"/><Relationship Id="rId21" Type="http://schemas.openxmlformats.org/officeDocument/2006/relationships/slideLayout" Target="../slideLayouts/slideLayout436.xml"/><Relationship Id="rId42" Type="http://schemas.openxmlformats.org/officeDocument/2006/relationships/slideLayout" Target="../slideLayouts/slideLayout457.xml"/><Relationship Id="rId47" Type="http://schemas.openxmlformats.org/officeDocument/2006/relationships/slideLayout" Target="../slideLayouts/slideLayout462.xml"/><Relationship Id="rId63" Type="http://schemas.openxmlformats.org/officeDocument/2006/relationships/slideLayout" Target="../slideLayouts/slideLayout478.xml"/><Relationship Id="rId68" Type="http://schemas.openxmlformats.org/officeDocument/2006/relationships/slideLayout" Target="../slideLayouts/slideLayout483.xml"/><Relationship Id="rId16" Type="http://schemas.openxmlformats.org/officeDocument/2006/relationships/slideLayout" Target="../slideLayouts/slideLayout43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37" Type="http://schemas.openxmlformats.org/officeDocument/2006/relationships/slideLayout" Target="../slideLayouts/slideLayout452.xml"/><Relationship Id="rId40" Type="http://schemas.openxmlformats.org/officeDocument/2006/relationships/slideLayout" Target="../slideLayouts/slideLayout455.xml"/><Relationship Id="rId45" Type="http://schemas.openxmlformats.org/officeDocument/2006/relationships/slideLayout" Target="../slideLayouts/slideLayout460.xml"/><Relationship Id="rId53" Type="http://schemas.openxmlformats.org/officeDocument/2006/relationships/slideLayout" Target="../slideLayouts/slideLayout468.xml"/><Relationship Id="rId58" Type="http://schemas.openxmlformats.org/officeDocument/2006/relationships/slideLayout" Target="../slideLayouts/slideLayout473.xml"/><Relationship Id="rId66" Type="http://schemas.openxmlformats.org/officeDocument/2006/relationships/slideLayout" Target="../slideLayouts/slideLayout481.xml"/><Relationship Id="rId74" Type="http://schemas.openxmlformats.org/officeDocument/2006/relationships/slideLayout" Target="../slideLayouts/slideLayout489.xml"/><Relationship Id="rId5" Type="http://schemas.openxmlformats.org/officeDocument/2006/relationships/slideLayout" Target="../slideLayouts/slideLayout420.xml"/><Relationship Id="rId61" Type="http://schemas.openxmlformats.org/officeDocument/2006/relationships/slideLayout" Target="../slideLayouts/slideLayout476.xml"/><Relationship Id="rId19" Type="http://schemas.openxmlformats.org/officeDocument/2006/relationships/slideLayout" Target="../slideLayouts/slideLayout43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slideLayout" Target="../slideLayouts/slideLayout450.xml"/><Relationship Id="rId43" Type="http://schemas.openxmlformats.org/officeDocument/2006/relationships/slideLayout" Target="../slideLayouts/slideLayout458.xml"/><Relationship Id="rId48" Type="http://schemas.openxmlformats.org/officeDocument/2006/relationships/slideLayout" Target="../slideLayouts/slideLayout463.xml"/><Relationship Id="rId56" Type="http://schemas.openxmlformats.org/officeDocument/2006/relationships/slideLayout" Target="../slideLayouts/slideLayout471.xml"/><Relationship Id="rId64" Type="http://schemas.openxmlformats.org/officeDocument/2006/relationships/slideLayout" Target="../slideLayouts/slideLayout479.xml"/><Relationship Id="rId69" Type="http://schemas.openxmlformats.org/officeDocument/2006/relationships/slideLayout" Target="../slideLayouts/slideLayout484.xml"/><Relationship Id="rId77" Type="http://schemas.openxmlformats.org/officeDocument/2006/relationships/image" Target="../media/image2.svg"/><Relationship Id="rId8" Type="http://schemas.openxmlformats.org/officeDocument/2006/relationships/slideLayout" Target="../slideLayouts/slideLayout423.xml"/><Relationship Id="rId51" Type="http://schemas.openxmlformats.org/officeDocument/2006/relationships/slideLayout" Target="../slideLayouts/slideLayout466.xml"/><Relationship Id="rId72" Type="http://schemas.openxmlformats.org/officeDocument/2006/relationships/slideLayout" Target="../slideLayouts/slideLayout487.xml"/><Relationship Id="rId3" Type="http://schemas.openxmlformats.org/officeDocument/2006/relationships/slideLayout" Target="../slideLayouts/slideLayout418.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38" Type="http://schemas.openxmlformats.org/officeDocument/2006/relationships/slideLayout" Target="../slideLayouts/slideLayout453.xml"/><Relationship Id="rId46" Type="http://schemas.openxmlformats.org/officeDocument/2006/relationships/slideLayout" Target="../slideLayouts/slideLayout461.xml"/><Relationship Id="rId59" Type="http://schemas.openxmlformats.org/officeDocument/2006/relationships/slideLayout" Target="../slideLayouts/slideLayout474.xml"/><Relationship Id="rId67" Type="http://schemas.openxmlformats.org/officeDocument/2006/relationships/slideLayout" Target="../slideLayouts/slideLayout482.xml"/><Relationship Id="rId20" Type="http://schemas.openxmlformats.org/officeDocument/2006/relationships/slideLayout" Target="../slideLayouts/slideLayout435.xml"/><Relationship Id="rId41" Type="http://schemas.openxmlformats.org/officeDocument/2006/relationships/slideLayout" Target="../slideLayouts/slideLayout456.xml"/><Relationship Id="rId54" Type="http://schemas.openxmlformats.org/officeDocument/2006/relationships/slideLayout" Target="../slideLayouts/slideLayout469.xml"/><Relationship Id="rId62" Type="http://schemas.openxmlformats.org/officeDocument/2006/relationships/slideLayout" Target="../slideLayouts/slideLayout477.xml"/><Relationship Id="rId70" Type="http://schemas.openxmlformats.org/officeDocument/2006/relationships/slideLayout" Target="../slideLayouts/slideLayout485.xml"/><Relationship Id="rId75" Type="http://schemas.openxmlformats.org/officeDocument/2006/relationships/theme" Target="../theme/theme10.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36" Type="http://schemas.openxmlformats.org/officeDocument/2006/relationships/slideLayout" Target="../slideLayouts/slideLayout451.xml"/><Relationship Id="rId49" Type="http://schemas.openxmlformats.org/officeDocument/2006/relationships/slideLayout" Target="../slideLayouts/slideLayout464.xml"/><Relationship Id="rId57" Type="http://schemas.openxmlformats.org/officeDocument/2006/relationships/slideLayout" Target="../slideLayouts/slideLayout472.xml"/><Relationship Id="rId10" Type="http://schemas.openxmlformats.org/officeDocument/2006/relationships/slideLayout" Target="../slideLayouts/slideLayout425.xml"/><Relationship Id="rId31" Type="http://schemas.openxmlformats.org/officeDocument/2006/relationships/slideLayout" Target="../slideLayouts/slideLayout446.xml"/><Relationship Id="rId44" Type="http://schemas.openxmlformats.org/officeDocument/2006/relationships/slideLayout" Target="../slideLayouts/slideLayout459.xml"/><Relationship Id="rId52" Type="http://schemas.openxmlformats.org/officeDocument/2006/relationships/slideLayout" Target="../slideLayouts/slideLayout467.xml"/><Relationship Id="rId60" Type="http://schemas.openxmlformats.org/officeDocument/2006/relationships/slideLayout" Target="../slideLayouts/slideLayout475.xml"/><Relationship Id="rId65" Type="http://schemas.openxmlformats.org/officeDocument/2006/relationships/slideLayout" Target="../slideLayouts/slideLayout480.xml"/><Relationship Id="rId73" Type="http://schemas.openxmlformats.org/officeDocument/2006/relationships/slideLayout" Target="../slideLayouts/slideLayout488.xml"/><Relationship Id="rId78" Type="http://schemas.openxmlformats.org/officeDocument/2006/relationships/image" Target="../media/image3.emf"/><Relationship Id="rId4" Type="http://schemas.openxmlformats.org/officeDocument/2006/relationships/slideLayout" Target="../slideLayouts/slideLayout419.xml"/><Relationship Id="rId9" Type="http://schemas.openxmlformats.org/officeDocument/2006/relationships/slideLayout" Target="../slideLayouts/slideLayout424.xml"/><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39" Type="http://schemas.openxmlformats.org/officeDocument/2006/relationships/slideLayout" Target="../slideLayouts/slideLayout454.xml"/><Relationship Id="rId34" Type="http://schemas.openxmlformats.org/officeDocument/2006/relationships/slideLayout" Target="../slideLayouts/slideLayout449.xml"/><Relationship Id="rId50" Type="http://schemas.openxmlformats.org/officeDocument/2006/relationships/slideLayout" Target="../slideLayouts/slideLayout465.xml"/><Relationship Id="rId55" Type="http://schemas.openxmlformats.org/officeDocument/2006/relationships/slideLayout" Target="../slideLayouts/slideLayout470.xml"/><Relationship Id="rId76" Type="http://schemas.openxmlformats.org/officeDocument/2006/relationships/image" Target="../media/image1.png"/><Relationship Id="rId7" Type="http://schemas.openxmlformats.org/officeDocument/2006/relationships/slideLayout" Target="../slideLayouts/slideLayout422.xml"/><Relationship Id="rId71" Type="http://schemas.openxmlformats.org/officeDocument/2006/relationships/slideLayout" Target="../slideLayouts/slideLayout486.xml"/><Relationship Id="rId2" Type="http://schemas.openxmlformats.org/officeDocument/2006/relationships/slideLayout" Target="../slideLayouts/slideLayout417.xml"/><Relationship Id="rId29" Type="http://schemas.openxmlformats.org/officeDocument/2006/relationships/slideLayout" Target="../slideLayouts/slideLayout444.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2.xml"/><Relationship Id="rId18" Type="http://schemas.openxmlformats.org/officeDocument/2006/relationships/slideLayout" Target="../slideLayouts/slideLayout507.xml"/><Relationship Id="rId26" Type="http://schemas.openxmlformats.org/officeDocument/2006/relationships/slideLayout" Target="../slideLayouts/slideLayout515.xml"/><Relationship Id="rId39" Type="http://schemas.openxmlformats.org/officeDocument/2006/relationships/slideLayout" Target="../slideLayouts/slideLayout528.xml"/><Relationship Id="rId21" Type="http://schemas.openxmlformats.org/officeDocument/2006/relationships/slideLayout" Target="../slideLayouts/slideLayout510.xml"/><Relationship Id="rId34" Type="http://schemas.openxmlformats.org/officeDocument/2006/relationships/slideLayout" Target="../slideLayouts/slideLayout523.xml"/><Relationship Id="rId42" Type="http://schemas.openxmlformats.org/officeDocument/2006/relationships/slideLayout" Target="../slideLayouts/slideLayout531.xml"/><Relationship Id="rId7" Type="http://schemas.openxmlformats.org/officeDocument/2006/relationships/slideLayout" Target="../slideLayouts/slideLayout496.xml"/><Relationship Id="rId2" Type="http://schemas.openxmlformats.org/officeDocument/2006/relationships/slideLayout" Target="../slideLayouts/slideLayout491.xml"/><Relationship Id="rId16" Type="http://schemas.openxmlformats.org/officeDocument/2006/relationships/slideLayout" Target="../slideLayouts/slideLayout505.xml"/><Relationship Id="rId29" Type="http://schemas.openxmlformats.org/officeDocument/2006/relationships/slideLayout" Target="../slideLayouts/slideLayout518.xml"/><Relationship Id="rId1" Type="http://schemas.openxmlformats.org/officeDocument/2006/relationships/slideLayout" Target="../slideLayouts/slideLayout490.xml"/><Relationship Id="rId6" Type="http://schemas.openxmlformats.org/officeDocument/2006/relationships/slideLayout" Target="../slideLayouts/slideLayout495.xml"/><Relationship Id="rId11" Type="http://schemas.openxmlformats.org/officeDocument/2006/relationships/slideLayout" Target="../slideLayouts/slideLayout500.xml"/><Relationship Id="rId24" Type="http://schemas.openxmlformats.org/officeDocument/2006/relationships/slideLayout" Target="../slideLayouts/slideLayout513.xml"/><Relationship Id="rId32" Type="http://schemas.openxmlformats.org/officeDocument/2006/relationships/slideLayout" Target="../slideLayouts/slideLayout521.xml"/><Relationship Id="rId37" Type="http://schemas.openxmlformats.org/officeDocument/2006/relationships/slideLayout" Target="../slideLayouts/slideLayout526.xml"/><Relationship Id="rId40" Type="http://schemas.openxmlformats.org/officeDocument/2006/relationships/slideLayout" Target="../slideLayouts/slideLayout529.xml"/><Relationship Id="rId45" Type="http://schemas.openxmlformats.org/officeDocument/2006/relationships/image" Target="../media/image74.jpeg"/><Relationship Id="rId5" Type="http://schemas.openxmlformats.org/officeDocument/2006/relationships/slideLayout" Target="../slideLayouts/slideLayout494.xml"/><Relationship Id="rId15" Type="http://schemas.openxmlformats.org/officeDocument/2006/relationships/slideLayout" Target="../slideLayouts/slideLayout504.xml"/><Relationship Id="rId23" Type="http://schemas.openxmlformats.org/officeDocument/2006/relationships/slideLayout" Target="../slideLayouts/slideLayout512.xml"/><Relationship Id="rId28" Type="http://schemas.openxmlformats.org/officeDocument/2006/relationships/slideLayout" Target="../slideLayouts/slideLayout517.xml"/><Relationship Id="rId36" Type="http://schemas.openxmlformats.org/officeDocument/2006/relationships/slideLayout" Target="../slideLayouts/slideLayout525.xml"/><Relationship Id="rId10" Type="http://schemas.openxmlformats.org/officeDocument/2006/relationships/slideLayout" Target="../slideLayouts/slideLayout499.xml"/><Relationship Id="rId19" Type="http://schemas.openxmlformats.org/officeDocument/2006/relationships/slideLayout" Target="../slideLayouts/slideLayout508.xml"/><Relationship Id="rId31" Type="http://schemas.openxmlformats.org/officeDocument/2006/relationships/slideLayout" Target="../slideLayouts/slideLayout520.xml"/><Relationship Id="rId44" Type="http://schemas.openxmlformats.org/officeDocument/2006/relationships/image" Target="../media/image46.emf"/><Relationship Id="rId4" Type="http://schemas.openxmlformats.org/officeDocument/2006/relationships/slideLayout" Target="../slideLayouts/slideLayout493.xml"/><Relationship Id="rId9" Type="http://schemas.openxmlformats.org/officeDocument/2006/relationships/slideLayout" Target="../slideLayouts/slideLayout498.xml"/><Relationship Id="rId14" Type="http://schemas.openxmlformats.org/officeDocument/2006/relationships/slideLayout" Target="../slideLayouts/slideLayout503.xml"/><Relationship Id="rId22" Type="http://schemas.openxmlformats.org/officeDocument/2006/relationships/slideLayout" Target="../slideLayouts/slideLayout511.xml"/><Relationship Id="rId27" Type="http://schemas.openxmlformats.org/officeDocument/2006/relationships/slideLayout" Target="../slideLayouts/slideLayout516.xml"/><Relationship Id="rId30" Type="http://schemas.openxmlformats.org/officeDocument/2006/relationships/slideLayout" Target="../slideLayouts/slideLayout519.xml"/><Relationship Id="rId35" Type="http://schemas.openxmlformats.org/officeDocument/2006/relationships/slideLayout" Target="../slideLayouts/slideLayout524.xml"/><Relationship Id="rId43" Type="http://schemas.openxmlformats.org/officeDocument/2006/relationships/theme" Target="../theme/theme11.xml"/><Relationship Id="rId8" Type="http://schemas.openxmlformats.org/officeDocument/2006/relationships/slideLayout" Target="../slideLayouts/slideLayout497.xml"/><Relationship Id="rId3" Type="http://schemas.openxmlformats.org/officeDocument/2006/relationships/slideLayout" Target="../slideLayouts/slideLayout492.xml"/><Relationship Id="rId12" Type="http://schemas.openxmlformats.org/officeDocument/2006/relationships/slideLayout" Target="../slideLayouts/slideLayout501.xml"/><Relationship Id="rId17" Type="http://schemas.openxmlformats.org/officeDocument/2006/relationships/slideLayout" Target="../slideLayouts/slideLayout506.xml"/><Relationship Id="rId25" Type="http://schemas.openxmlformats.org/officeDocument/2006/relationships/slideLayout" Target="../slideLayouts/slideLayout514.xml"/><Relationship Id="rId33" Type="http://schemas.openxmlformats.org/officeDocument/2006/relationships/slideLayout" Target="../slideLayouts/slideLayout522.xml"/><Relationship Id="rId38" Type="http://schemas.openxmlformats.org/officeDocument/2006/relationships/slideLayout" Target="../slideLayouts/slideLayout527.xml"/><Relationship Id="rId20" Type="http://schemas.openxmlformats.org/officeDocument/2006/relationships/slideLayout" Target="../slideLayouts/slideLayout509.xml"/><Relationship Id="rId41" Type="http://schemas.openxmlformats.org/officeDocument/2006/relationships/slideLayout" Target="../slideLayouts/slideLayout53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9.xml"/><Relationship Id="rId13" Type="http://schemas.openxmlformats.org/officeDocument/2006/relationships/theme" Target="../theme/theme12.xml"/><Relationship Id="rId3" Type="http://schemas.openxmlformats.org/officeDocument/2006/relationships/slideLayout" Target="../slideLayouts/slideLayout534.xml"/><Relationship Id="rId7" Type="http://schemas.openxmlformats.org/officeDocument/2006/relationships/slideLayout" Target="../slideLayouts/slideLayout538.xml"/><Relationship Id="rId12" Type="http://schemas.openxmlformats.org/officeDocument/2006/relationships/slideLayout" Target="../slideLayouts/slideLayout543.xml"/><Relationship Id="rId2" Type="http://schemas.openxmlformats.org/officeDocument/2006/relationships/slideLayout" Target="../slideLayouts/slideLayout533.xml"/><Relationship Id="rId1" Type="http://schemas.openxmlformats.org/officeDocument/2006/relationships/slideLayout" Target="../slideLayouts/slideLayout532.xml"/><Relationship Id="rId6" Type="http://schemas.openxmlformats.org/officeDocument/2006/relationships/slideLayout" Target="../slideLayouts/slideLayout537.xml"/><Relationship Id="rId11" Type="http://schemas.openxmlformats.org/officeDocument/2006/relationships/slideLayout" Target="../slideLayouts/slideLayout542.xml"/><Relationship Id="rId5" Type="http://schemas.openxmlformats.org/officeDocument/2006/relationships/slideLayout" Target="../slideLayouts/slideLayout536.xml"/><Relationship Id="rId10" Type="http://schemas.openxmlformats.org/officeDocument/2006/relationships/slideLayout" Target="../slideLayouts/slideLayout541.xml"/><Relationship Id="rId4" Type="http://schemas.openxmlformats.org/officeDocument/2006/relationships/slideLayout" Target="../slideLayouts/slideLayout535.xml"/><Relationship Id="rId9" Type="http://schemas.openxmlformats.org/officeDocument/2006/relationships/slideLayout" Target="../slideLayouts/slideLayout54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9" Type="http://schemas.openxmlformats.org/officeDocument/2006/relationships/image" Target="../media/image21.png"/><Relationship Id="rId21" Type="http://schemas.openxmlformats.org/officeDocument/2006/relationships/slideLayout" Target="../slideLayouts/slideLayout103.xml"/><Relationship Id="rId34" Type="http://schemas.openxmlformats.org/officeDocument/2006/relationships/slideLayout" Target="../slideLayouts/slideLayout116.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38" Type="http://schemas.openxmlformats.org/officeDocument/2006/relationships/theme" Target="../theme/theme2.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37" Type="http://schemas.openxmlformats.org/officeDocument/2006/relationships/slideLayout" Target="../slideLayouts/slideLayout119.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36" Type="http://schemas.openxmlformats.org/officeDocument/2006/relationships/slideLayout" Target="../slideLayouts/slideLayout118.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35" Type="http://schemas.openxmlformats.org/officeDocument/2006/relationships/slideLayout" Target="../slideLayouts/slideLayout117.xml"/><Relationship Id="rId8" Type="http://schemas.openxmlformats.org/officeDocument/2006/relationships/slideLayout" Target="../slideLayouts/slideLayout90.xml"/><Relationship Id="rId3"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63" Type="http://schemas.openxmlformats.org/officeDocument/2006/relationships/slideLayout" Target="../slideLayouts/slideLayout182.xml"/><Relationship Id="rId68" Type="http://schemas.openxmlformats.org/officeDocument/2006/relationships/slideLayout" Target="../slideLayouts/slideLayout187.xml"/><Relationship Id="rId16" Type="http://schemas.openxmlformats.org/officeDocument/2006/relationships/slideLayout" Target="../slideLayouts/slideLayout13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8" Type="http://schemas.openxmlformats.org/officeDocument/2006/relationships/slideLayout" Target="../slideLayouts/slideLayout177.xml"/><Relationship Id="rId66" Type="http://schemas.openxmlformats.org/officeDocument/2006/relationships/slideLayout" Target="../slideLayouts/slideLayout185.xml"/><Relationship Id="rId74" Type="http://schemas.openxmlformats.org/officeDocument/2006/relationships/theme" Target="../theme/theme3.xml"/><Relationship Id="rId5" Type="http://schemas.openxmlformats.org/officeDocument/2006/relationships/slideLayout" Target="../slideLayouts/slideLayout124.xml"/><Relationship Id="rId61" Type="http://schemas.openxmlformats.org/officeDocument/2006/relationships/slideLayout" Target="../slideLayouts/slideLayout180.xml"/><Relationship Id="rId19" Type="http://schemas.openxmlformats.org/officeDocument/2006/relationships/slideLayout" Target="../slideLayouts/slideLayout13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slideLayout" Target="../slideLayouts/slideLayout175.xml"/><Relationship Id="rId64" Type="http://schemas.openxmlformats.org/officeDocument/2006/relationships/slideLayout" Target="../slideLayouts/slideLayout183.xml"/><Relationship Id="rId69" Type="http://schemas.openxmlformats.org/officeDocument/2006/relationships/slideLayout" Target="../slideLayouts/slideLayout188.xml"/><Relationship Id="rId77" Type="http://schemas.openxmlformats.org/officeDocument/2006/relationships/image" Target="../media/image3.emf"/><Relationship Id="rId8" Type="http://schemas.openxmlformats.org/officeDocument/2006/relationships/slideLayout" Target="../slideLayouts/slideLayout127.xml"/><Relationship Id="rId51" Type="http://schemas.openxmlformats.org/officeDocument/2006/relationships/slideLayout" Target="../slideLayouts/slideLayout170.xml"/><Relationship Id="rId72" Type="http://schemas.openxmlformats.org/officeDocument/2006/relationships/slideLayout" Target="../slideLayouts/slideLayout191.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59" Type="http://schemas.openxmlformats.org/officeDocument/2006/relationships/slideLayout" Target="../slideLayouts/slideLayout178.xml"/><Relationship Id="rId67" Type="http://schemas.openxmlformats.org/officeDocument/2006/relationships/slideLayout" Target="../slideLayouts/slideLayout186.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slideLayout" Target="../slideLayouts/slideLayout173.xml"/><Relationship Id="rId62" Type="http://schemas.openxmlformats.org/officeDocument/2006/relationships/slideLayout" Target="../slideLayouts/slideLayout181.xml"/><Relationship Id="rId70" Type="http://schemas.openxmlformats.org/officeDocument/2006/relationships/slideLayout" Target="../slideLayouts/slideLayout189.xml"/><Relationship Id="rId75" Type="http://schemas.openxmlformats.org/officeDocument/2006/relationships/image" Target="../media/image1.png"/><Relationship Id="rId1" Type="http://schemas.openxmlformats.org/officeDocument/2006/relationships/slideLayout" Target="../slideLayouts/slideLayout120.xml"/><Relationship Id="rId6" Type="http://schemas.openxmlformats.org/officeDocument/2006/relationships/slideLayout" Target="../slideLayouts/slideLayout125.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57" Type="http://schemas.openxmlformats.org/officeDocument/2006/relationships/slideLayout" Target="../slideLayouts/slideLayout176.xml"/><Relationship Id="rId10" Type="http://schemas.openxmlformats.org/officeDocument/2006/relationships/slideLayout" Target="../slideLayouts/slideLayout129.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60" Type="http://schemas.openxmlformats.org/officeDocument/2006/relationships/slideLayout" Target="../slideLayouts/slideLayout179.xml"/><Relationship Id="rId65" Type="http://schemas.openxmlformats.org/officeDocument/2006/relationships/slideLayout" Target="../slideLayouts/slideLayout184.xml"/><Relationship Id="rId73" Type="http://schemas.openxmlformats.org/officeDocument/2006/relationships/slideLayout" Target="../slideLayouts/slideLayout192.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9" Type="http://schemas.openxmlformats.org/officeDocument/2006/relationships/slideLayout" Target="../slideLayouts/slideLayout158.xml"/><Relationship Id="rId34" Type="http://schemas.openxmlformats.org/officeDocument/2006/relationships/slideLayout" Target="../slideLayouts/slideLayout153.xml"/><Relationship Id="rId50" Type="http://schemas.openxmlformats.org/officeDocument/2006/relationships/slideLayout" Target="../slideLayouts/slideLayout169.xml"/><Relationship Id="rId55" Type="http://schemas.openxmlformats.org/officeDocument/2006/relationships/slideLayout" Target="../slideLayouts/slideLayout174.xml"/><Relationship Id="rId76" Type="http://schemas.openxmlformats.org/officeDocument/2006/relationships/image" Target="../media/image2.svg"/><Relationship Id="rId7" Type="http://schemas.openxmlformats.org/officeDocument/2006/relationships/slideLayout" Target="../slideLayouts/slideLayout126.xml"/><Relationship Id="rId71" Type="http://schemas.openxmlformats.org/officeDocument/2006/relationships/slideLayout" Target="../slideLayouts/slideLayout190.xml"/><Relationship Id="rId2" Type="http://schemas.openxmlformats.org/officeDocument/2006/relationships/slideLayout" Target="../slideLayouts/slideLayout121.xml"/><Relationship Id="rId29" Type="http://schemas.openxmlformats.org/officeDocument/2006/relationships/slideLayout" Target="../slideLayouts/slideLayout1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image" Target="../media/image40.emf"/><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theme" Target="../theme/theme4.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8.xml"/><Relationship Id="rId18" Type="http://schemas.openxmlformats.org/officeDocument/2006/relationships/slideLayout" Target="../slideLayouts/slideLayout233.xml"/><Relationship Id="rId26" Type="http://schemas.openxmlformats.org/officeDocument/2006/relationships/slideLayout" Target="../slideLayouts/slideLayout241.xml"/><Relationship Id="rId21" Type="http://schemas.openxmlformats.org/officeDocument/2006/relationships/slideLayout" Target="../slideLayouts/slideLayout236.xml"/><Relationship Id="rId34" Type="http://schemas.openxmlformats.org/officeDocument/2006/relationships/slideLayout" Target="../slideLayouts/slideLayout249.xml"/><Relationship Id="rId7" Type="http://schemas.openxmlformats.org/officeDocument/2006/relationships/slideLayout" Target="../slideLayouts/slideLayout222.xml"/><Relationship Id="rId12" Type="http://schemas.openxmlformats.org/officeDocument/2006/relationships/slideLayout" Target="../slideLayouts/slideLayout227.xml"/><Relationship Id="rId17" Type="http://schemas.openxmlformats.org/officeDocument/2006/relationships/slideLayout" Target="../slideLayouts/slideLayout232.xml"/><Relationship Id="rId25" Type="http://schemas.openxmlformats.org/officeDocument/2006/relationships/slideLayout" Target="../slideLayouts/slideLayout240.xml"/><Relationship Id="rId33" Type="http://schemas.openxmlformats.org/officeDocument/2006/relationships/slideLayout" Target="../slideLayouts/slideLayout248.xml"/><Relationship Id="rId2" Type="http://schemas.openxmlformats.org/officeDocument/2006/relationships/slideLayout" Target="../slideLayouts/slideLayout217.xml"/><Relationship Id="rId16" Type="http://schemas.openxmlformats.org/officeDocument/2006/relationships/slideLayout" Target="../slideLayouts/slideLayout231.xml"/><Relationship Id="rId20" Type="http://schemas.openxmlformats.org/officeDocument/2006/relationships/slideLayout" Target="../slideLayouts/slideLayout235.xml"/><Relationship Id="rId29" Type="http://schemas.openxmlformats.org/officeDocument/2006/relationships/slideLayout" Target="../slideLayouts/slideLayout244.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24" Type="http://schemas.openxmlformats.org/officeDocument/2006/relationships/slideLayout" Target="../slideLayouts/slideLayout239.xml"/><Relationship Id="rId32" Type="http://schemas.openxmlformats.org/officeDocument/2006/relationships/slideLayout" Target="../slideLayouts/slideLayout247.xml"/><Relationship Id="rId37" Type="http://schemas.openxmlformats.org/officeDocument/2006/relationships/image" Target="../media/image46.emf"/><Relationship Id="rId5" Type="http://schemas.openxmlformats.org/officeDocument/2006/relationships/slideLayout" Target="../slideLayouts/slideLayout220.xml"/><Relationship Id="rId15" Type="http://schemas.openxmlformats.org/officeDocument/2006/relationships/slideLayout" Target="../slideLayouts/slideLayout230.xml"/><Relationship Id="rId23" Type="http://schemas.openxmlformats.org/officeDocument/2006/relationships/slideLayout" Target="../slideLayouts/slideLayout238.xml"/><Relationship Id="rId28" Type="http://schemas.openxmlformats.org/officeDocument/2006/relationships/slideLayout" Target="../slideLayouts/slideLayout243.xml"/><Relationship Id="rId36" Type="http://schemas.openxmlformats.org/officeDocument/2006/relationships/theme" Target="../theme/theme5.xml"/><Relationship Id="rId10" Type="http://schemas.openxmlformats.org/officeDocument/2006/relationships/slideLayout" Target="../slideLayouts/slideLayout225.xml"/><Relationship Id="rId19" Type="http://schemas.openxmlformats.org/officeDocument/2006/relationships/slideLayout" Target="../slideLayouts/slideLayout234.xml"/><Relationship Id="rId31" Type="http://schemas.openxmlformats.org/officeDocument/2006/relationships/slideLayout" Target="../slideLayouts/slideLayout246.xml"/><Relationship Id="rId4" Type="http://schemas.openxmlformats.org/officeDocument/2006/relationships/slideLayout" Target="../slideLayouts/slideLayout219.xml"/><Relationship Id="rId9" Type="http://schemas.openxmlformats.org/officeDocument/2006/relationships/slideLayout" Target="../slideLayouts/slideLayout224.xml"/><Relationship Id="rId14" Type="http://schemas.openxmlformats.org/officeDocument/2006/relationships/slideLayout" Target="../slideLayouts/slideLayout229.xml"/><Relationship Id="rId22" Type="http://schemas.openxmlformats.org/officeDocument/2006/relationships/slideLayout" Target="../slideLayouts/slideLayout237.xml"/><Relationship Id="rId27" Type="http://schemas.openxmlformats.org/officeDocument/2006/relationships/slideLayout" Target="../slideLayouts/slideLayout242.xml"/><Relationship Id="rId30" Type="http://schemas.openxmlformats.org/officeDocument/2006/relationships/slideLayout" Target="../slideLayouts/slideLayout245.xml"/><Relationship Id="rId35" Type="http://schemas.openxmlformats.org/officeDocument/2006/relationships/slideLayout" Target="../slideLayouts/slideLayout250.xml"/><Relationship Id="rId8" Type="http://schemas.openxmlformats.org/officeDocument/2006/relationships/slideLayout" Target="../slideLayouts/slideLayout223.xml"/><Relationship Id="rId3" Type="http://schemas.openxmlformats.org/officeDocument/2006/relationships/slideLayout" Target="../slideLayouts/slideLayout21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34" Type="http://schemas.openxmlformats.org/officeDocument/2006/relationships/theme" Target="../theme/theme6.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33" Type="http://schemas.openxmlformats.org/officeDocument/2006/relationships/slideLayout" Target="../slideLayouts/slideLayout283.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slideLayout" Target="../slideLayouts/slideLayout282.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 Id="rId35" Type="http://schemas.openxmlformats.org/officeDocument/2006/relationships/image" Target="../media/image46.emf"/><Relationship Id="rId8" Type="http://schemas.openxmlformats.org/officeDocument/2006/relationships/slideLayout" Target="../slideLayouts/slideLayout258.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26" Type="http://schemas.openxmlformats.org/officeDocument/2006/relationships/slideLayout" Target="../slideLayouts/slideLayout309.xml"/><Relationship Id="rId39" Type="http://schemas.openxmlformats.org/officeDocument/2006/relationships/image" Target="../media/image21.png"/><Relationship Id="rId21" Type="http://schemas.openxmlformats.org/officeDocument/2006/relationships/slideLayout" Target="../slideLayouts/slideLayout304.xml"/><Relationship Id="rId34" Type="http://schemas.openxmlformats.org/officeDocument/2006/relationships/slideLayout" Target="../slideLayouts/slideLayout317.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5" Type="http://schemas.openxmlformats.org/officeDocument/2006/relationships/slideLayout" Target="../slideLayouts/slideLayout308.xml"/><Relationship Id="rId33" Type="http://schemas.openxmlformats.org/officeDocument/2006/relationships/slideLayout" Target="../slideLayouts/slideLayout316.xml"/><Relationship Id="rId38" Type="http://schemas.openxmlformats.org/officeDocument/2006/relationships/theme" Target="../theme/theme7.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slideLayout" Target="../slideLayouts/slideLayout303.xml"/><Relationship Id="rId29" Type="http://schemas.openxmlformats.org/officeDocument/2006/relationships/slideLayout" Target="../slideLayouts/slideLayout312.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24" Type="http://schemas.openxmlformats.org/officeDocument/2006/relationships/slideLayout" Target="../slideLayouts/slideLayout307.xml"/><Relationship Id="rId32" Type="http://schemas.openxmlformats.org/officeDocument/2006/relationships/slideLayout" Target="../slideLayouts/slideLayout315.xml"/><Relationship Id="rId37" Type="http://schemas.openxmlformats.org/officeDocument/2006/relationships/slideLayout" Target="../slideLayouts/slideLayout320.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23" Type="http://schemas.openxmlformats.org/officeDocument/2006/relationships/slideLayout" Target="../slideLayouts/slideLayout306.xml"/><Relationship Id="rId28" Type="http://schemas.openxmlformats.org/officeDocument/2006/relationships/slideLayout" Target="../slideLayouts/slideLayout311.xml"/><Relationship Id="rId36" Type="http://schemas.openxmlformats.org/officeDocument/2006/relationships/slideLayout" Target="../slideLayouts/slideLayout319.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31" Type="http://schemas.openxmlformats.org/officeDocument/2006/relationships/slideLayout" Target="../slideLayouts/slideLayout314.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 Id="rId22" Type="http://schemas.openxmlformats.org/officeDocument/2006/relationships/slideLayout" Target="../slideLayouts/slideLayout305.xml"/><Relationship Id="rId27" Type="http://schemas.openxmlformats.org/officeDocument/2006/relationships/slideLayout" Target="../slideLayouts/slideLayout310.xml"/><Relationship Id="rId30" Type="http://schemas.openxmlformats.org/officeDocument/2006/relationships/slideLayout" Target="../slideLayouts/slideLayout313.xml"/><Relationship Id="rId35" Type="http://schemas.openxmlformats.org/officeDocument/2006/relationships/slideLayout" Target="../slideLayouts/slideLayout318.xml"/><Relationship Id="rId8" Type="http://schemas.openxmlformats.org/officeDocument/2006/relationships/slideLayout" Target="../slideLayouts/slideLayout291.xml"/><Relationship Id="rId3" Type="http://schemas.openxmlformats.org/officeDocument/2006/relationships/slideLayout" Target="../slideLayouts/slideLayout286.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6.xml"/><Relationship Id="rId21" Type="http://schemas.openxmlformats.org/officeDocument/2006/relationships/slideLayout" Target="../slideLayouts/slideLayout341.xml"/><Relationship Id="rId42" Type="http://schemas.openxmlformats.org/officeDocument/2006/relationships/slideLayout" Target="../slideLayouts/slideLayout362.xml"/><Relationship Id="rId47" Type="http://schemas.openxmlformats.org/officeDocument/2006/relationships/slideLayout" Target="../slideLayouts/slideLayout367.xml"/><Relationship Id="rId63" Type="http://schemas.openxmlformats.org/officeDocument/2006/relationships/slideLayout" Target="../slideLayouts/slideLayout383.xml"/><Relationship Id="rId68" Type="http://schemas.openxmlformats.org/officeDocument/2006/relationships/slideLayout" Target="../slideLayouts/slideLayout388.xml"/><Relationship Id="rId16" Type="http://schemas.openxmlformats.org/officeDocument/2006/relationships/slideLayout" Target="../slideLayouts/slideLayout336.xml"/><Relationship Id="rId11" Type="http://schemas.openxmlformats.org/officeDocument/2006/relationships/slideLayout" Target="../slideLayouts/slideLayout331.xml"/><Relationship Id="rId24" Type="http://schemas.openxmlformats.org/officeDocument/2006/relationships/slideLayout" Target="../slideLayouts/slideLayout344.xml"/><Relationship Id="rId32" Type="http://schemas.openxmlformats.org/officeDocument/2006/relationships/slideLayout" Target="../slideLayouts/slideLayout352.xml"/><Relationship Id="rId37" Type="http://schemas.openxmlformats.org/officeDocument/2006/relationships/slideLayout" Target="../slideLayouts/slideLayout357.xml"/><Relationship Id="rId40" Type="http://schemas.openxmlformats.org/officeDocument/2006/relationships/slideLayout" Target="../slideLayouts/slideLayout360.xml"/><Relationship Id="rId45" Type="http://schemas.openxmlformats.org/officeDocument/2006/relationships/slideLayout" Target="../slideLayouts/slideLayout365.xml"/><Relationship Id="rId53" Type="http://schemas.openxmlformats.org/officeDocument/2006/relationships/slideLayout" Target="../slideLayouts/slideLayout373.xml"/><Relationship Id="rId58" Type="http://schemas.openxmlformats.org/officeDocument/2006/relationships/slideLayout" Target="../slideLayouts/slideLayout378.xml"/><Relationship Id="rId66" Type="http://schemas.openxmlformats.org/officeDocument/2006/relationships/slideLayout" Target="../slideLayouts/slideLayout386.xml"/><Relationship Id="rId74" Type="http://schemas.openxmlformats.org/officeDocument/2006/relationships/slideLayout" Target="../slideLayouts/slideLayout394.xml"/><Relationship Id="rId5" Type="http://schemas.openxmlformats.org/officeDocument/2006/relationships/slideLayout" Target="../slideLayouts/slideLayout325.xml"/><Relationship Id="rId61" Type="http://schemas.openxmlformats.org/officeDocument/2006/relationships/slideLayout" Target="../slideLayouts/slideLayout381.xml"/><Relationship Id="rId19" Type="http://schemas.openxmlformats.org/officeDocument/2006/relationships/slideLayout" Target="../slideLayouts/slideLayout339.xml"/><Relationship Id="rId14" Type="http://schemas.openxmlformats.org/officeDocument/2006/relationships/slideLayout" Target="../slideLayouts/slideLayout334.xml"/><Relationship Id="rId22" Type="http://schemas.openxmlformats.org/officeDocument/2006/relationships/slideLayout" Target="../slideLayouts/slideLayout342.xml"/><Relationship Id="rId27" Type="http://schemas.openxmlformats.org/officeDocument/2006/relationships/slideLayout" Target="../slideLayouts/slideLayout347.xml"/><Relationship Id="rId30" Type="http://schemas.openxmlformats.org/officeDocument/2006/relationships/slideLayout" Target="../slideLayouts/slideLayout350.xml"/><Relationship Id="rId35" Type="http://schemas.openxmlformats.org/officeDocument/2006/relationships/slideLayout" Target="../slideLayouts/slideLayout355.xml"/><Relationship Id="rId43" Type="http://schemas.openxmlformats.org/officeDocument/2006/relationships/slideLayout" Target="../slideLayouts/slideLayout363.xml"/><Relationship Id="rId48" Type="http://schemas.openxmlformats.org/officeDocument/2006/relationships/slideLayout" Target="../slideLayouts/slideLayout368.xml"/><Relationship Id="rId56" Type="http://schemas.openxmlformats.org/officeDocument/2006/relationships/slideLayout" Target="../slideLayouts/slideLayout376.xml"/><Relationship Id="rId64" Type="http://schemas.openxmlformats.org/officeDocument/2006/relationships/slideLayout" Target="../slideLayouts/slideLayout384.xml"/><Relationship Id="rId69" Type="http://schemas.openxmlformats.org/officeDocument/2006/relationships/slideLayout" Target="../slideLayouts/slideLayout389.xml"/><Relationship Id="rId77" Type="http://schemas.openxmlformats.org/officeDocument/2006/relationships/image" Target="../media/image2.svg"/><Relationship Id="rId8" Type="http://schemas.openxmlformats.org/officeDocument/2006/relationships/slideLayout" Target="../slideLayouts/slideLayout328.xml"/><Relationship Id="rId51" Type="http://schemas.openxmlformats.org/officeDocument/2006/relationships/slideLayout" Target="../slideLayouts/slideLayout371.xml"/><Relationship Id="rId72" Type="http://schemas.openxmlformats.org/officeDocument/2006/relationships/slideLayout" Target="../slideLayouts/slideLayout392.xml"/><Relationship Id="rId3" Type="http://schemas.openxmlformats.org/officeDocument/2006/relationships/slideLayout" Target="../slideLayouts/slideLayout323.xml"/><Relationship Id="rId12" Type="http://schemas.openxmlformats.org/officeDocument/2006/relationships/slideLayout" Target="../slideLayouts/slideLayout332.xml"/><Relationship Id="rId17" Type="http://schemas.openxmlformats.org/officeDocument/2006/relationships/slideLayout" Target="../slideLayouts/slideLayout337.xml"/><Relationship Id="rId25" Type="http://schemas.openxmlformats.org/officeDocument/2006/relationships/slideLayout" Target="../slideLayouts/slideLayout345.xml"/><Relationship Id="rId33" Type="http://schemas.openxmlformats.org/officeDocument/2006/relationships/slideLayout" Target="../slideLayouts/slideLayout353.xml"/><Relationship Id="rId38" Type="http://schemas.openxmlformats.org/officeDocument/2006/relationships/slideLayout" Target="../slideLayouts/slideLayout358.xml"/><Relationship Id="rId46" Type="http://schemas.openxmlformats.org/officeDocument/2006/relationships/slideLayout" Target="../slideLayouts/slideLayout366.xml"/><Relationship Id="rId59" Type="http://schemas.openxmlformats.org/officeDocument/2006/relationships/slideLayout" Target="../slideLayouts/slideLayout379.xml"/><Relationship Id="rId67" Type="http://schemas.openxmlformats.org/officeDocument/2006/relationships/slideLayout" Target="../slideLayouts/slideLayout387.xml"/><Relationship Id="rId20" Type="http://schemas.openxmlformats.org/officeDocument/2006/relationships/slideLayout" Target="../slideLayouts/slideLayout340.xml"/><Relationship Id="rId41" Type="http://schemas.openxmlformats.org/officeDocument/2006/relationships/slideLayout" Target="../slideLayouts/slideLayout361.xml"/><Relationship Id="rId54" Type="http://schemas.openxmlformats.org/officeDocument/2006/relationships/slideLayout" Target="../slideLayouts/slideLayout374.xml"/><Relationship Id="rId62" Type="http://schemas.openxmlformats.org/officeDocument/2006/relationships/slideLayout" Target="../slideLayouts/slideLayout382.xml"/><Relationship Id="rId70" Type="http://schemas.openxmlformats.org/officeDocument/2006/relationships/slideLayout" Target="../slideLayouts/slideLayout390.xml"/><Relationship Id="rId75" Type="http://schemas.openxmlformats.org/officeDocument/2006/relationships/theme" Target="../theme/theme8.xml"/><Relationship Id="rId1" Type="http://schemas.openxmlformats.org/officeDocument/2006/relationships/slideLayout" Target="../slideLayouts/slideLayout321.xml"/><Relationship Id="rId6" Type="http://schemas.openxmlformats.org/officeDocument/2006/relationships/slideLayout" Target="../slideLayouts/slideLayout326.xml"/><Relationship Id="rId15" Type="http://schemas.openxmlformats.org/officeDocument/2006/relationships/slideLayout" Target="../slideLayouts/slideLayout335.xml"/><Relationship Id="rId23" Type="http://schemas.openxmlformats.org/officeDocument/2006/relationships/slideLayout" Target="../slideLayouts/slideLayout343.xml"/><Relationship Id="rId28" Type="http://schemas.openxmlformats.org/officeDocument/2006/relationships/slideLayout" Target="../slideLayouts/slideLayout348.xml"/><Relationship Id="rId36" Type="http://schemas.openxmlformats.org/officeDocument/2006/relationships/slideLayout" Target="../slideLayouts/slideLayout356.xml"/><Relationship Id="rId49" Type="http://schemas.openxmlformats.org/officeDocument/2006/relationships/slideLayout" Target="../slideLayouts/slideLayout369.xml"/><Relationship Id="rId57" Type="http://schemas.openxmlformats.org/officeDocument/2006/relationships/slideLayout" Target="../slideLayouts/slideLayout377.xml"/><Relationship Id="rId10" Type="http://schemas.openxmlformats.org/officeDocument/2006/relationships/slideLayout" Target="../slideLayouts/slideLayout330.xml"/><Relationship Id="rId31" Type="http://schemas.openxmlformats.org/officeDocument/2006/relationships/slideLayout" Target="../slideLayouts/slideLayout351.xml"/><Relationship Id="rId44" Type="http://schemas.openxmlformats.org/officeDocument/2006/relationships/slideLayout" Target="../slideLayouts/slideLayout364.xml"/><Relationship Id="rId52" Type="http://schemas.openxmlformats.org/officeDocument/2006/relationships/slideLayout" Target="../slideLayouts/slideLayout372.xml"/><Relationship Id="rId60" Type="http://schemas.openxmlformats.org/officeDocument/2006/relationships/slideLayout" Target="../slideLayouts/slideLayout380.xml"/><Relationship Id="rId65" Type="http://schemas.openxmlformats.org/officeDocument/2006/relationships/slideLayout" Target="../slideLayouts/slideLayout385.xml"/><Relationship Id="rId73" Type="http://schemas.openxmlformats.org/officeDocument/2006/relationships/slideLayout" Target="../slideLayouts/slideLayout393.xml"/><Relationship Id="rId78" Type="http://schemas.openxmlformats.org/officeDocument/2006/relationships/image" Target="../media/image3.emf"/><Relationship Id="rId4" Type="http://schemas.openxmlformats.org/officeDocument/2006/relationships/slideLayout" Target="../slideLayouts/slideLayout324.xml"/><Relationship Id="rId9" Type="http://schemas.openxmlformats.org/officeDocument/2006/relationships/slideLayout" Target="../slideLayouts/slideLayout329.xml"/><Relationship Id="rId13" Type="http://schemas.openxmlformats.org/officeDocument/2006/relationships/slideLayout" Target="../slideLayouts/slideLayout333.xml"/><Relationship Id="rId18" Type="http://schemas.openxmlformats.org/officeDocument/2006/relationships/slideLayout" Target="../slideLayouts/slideLayout338.xml"/><Relationship Id="rId39" Type="http://schemas.openxmlformats.org/officeDocument/2006/relationships/slideLayout" Target="../slideLayouts/slideLayout359.xml"/><Relationship Id="rId34" Type="http://schemas.openxmlformats.org/officeDocument/2006/relationships/slideLayout" Target="../slideLayouts/slideLayout354.xml"/><Relationship Id="rId50" Type="http://schemas.openxmlformats.org/officeDocument/2006/relationships/slideLayout" Target="../slideLayouts/slideLayout370.xml"/><Relationship Id="rId55" Type="http://schemas.openxmlformats.org/officeDocument/2006/relationships/slideLayout" Target="../slideLayouts/slideLayout375.xml"/><Relationship Id="rId76" Type="http://schemas.openxmlformats.org/officeDocument/2006/relationships/image" Target="../media/image1.png"/><Relationship Id="rId7" Type="http://schemas.openxmlformats.org/officeDocument/2006/relationships/slideLayout" Target="../slideLayouts/slideLayout327.xml"/><Relationship Id="rId71" Type="http://schemas.openxmlformats.org/officeDocument/2006/relationships/slideLayout" Target="../slideLayouts/slideLayout391.xml"/><Relationship Id="rId2" Type="http://schemas.openxmlformats.org/officeDocument/2006/relationships/slideLayout" Target="../slideLayouts/slideLayout322.xml"/><Relationship Id="rId29" Type="http://schemas.openxmlformats.org/officeDocument/2006/relationships/slideLayout" Target="../slideLayouts/slideLayout34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2.xml"/><Relationship Id="rId13" Type="http://schemas.openxmlformats.org/officeDocument/2006/relationships/slideLayout" Target="../slideLayouts/slideLayout407.xml"/><Relationship Id="rId18" Type="http://schemas.openxmlformats.org/officeDocument/2006/relationships/slideLayout" Target="../slideLayouts/slideLayout412.xml"/><Relationship Id="rId3" Type="http://schemas.openxmlformats.org/officeDocument/2006/relationships/slideLayout" Target="../slideLayouts/slideLayout397.xml"/><Relationship Id="rId21" Type="http://schemas.openxmlformats.org/officeDocument/2006/relationships/slideLayout" Target="../slideLayouts/slideLayout415.xml"/><Relationship Id="rId7" Type="http://schemas.openxmlformats.org/officeDocument/2006/relationships/slideLayout" Target="../slideLayouts/slideLayout401.xml"/><Relationship Id="rId12" Type="http://schemas.openxmlformats.org/officeDocument/2006/relationships/slideLayout" Target="../slideLayouts/slideLayout406.xml"/><Relationship Id="rId17" Type="http://schemas.openxmlformats.org/officeDocument/2006/relationships/slideLayout" Target="../slideLayouts/slideLayout411.xml"/><Relationship Id="rId2" Type="http://schemas.openxmlformats.org/officeDocument/2006/relationships/slideLayout" Target="../slideLayouts/slideLayout396.xml"/><Relationship Id="rId16" Type="http://schemas.openxmlformats.org/officeDocument/2006/relationships/slideLayout" Target="../slideLayouts/slideLayout410.xml"/><Relationship Id="rId20" Type="http://schemas.openxmlformats.org/officeDocument/2006/relationships/slideLayout" Target="../slideLayouts/slideLayout414.xml"/><Relationship Id="rId1" Type="http://schemas.openxmlformats.org/officeDocument/2006/relationships/slideLayout" Target="../slideLayouts/slideLayout395.xml"/><Relationship Id="rId6" Type="http://schemas.openxmlformats.org/officeDocument/2006/relationships/slideLayout" Target="../slideLayouts/slideLayout400.xml"/><Relationship Id="rId11" Type="http://schemas.openxmlformats.org/officeDocument/2006/relationships/slideLayout" Target="../slideLayouts/slideLayout405.xml"/><Relationship Id="rId5" Type="http://schemas.openxmlformats.org/officeDocument/2006/relationships/slideLayout" Target="../slideLayouts/slideLayout399.xml"/><Relationship Id="rId15" Type="http://schemas.openxmlformats.org/officeDocument/2006/relationships/slideLayout" Target="../slideLayouts/slideLayout409.xml"/><Relationship Id="rId23" Type="http://schemas.openxmlformats.org/officeDocument/2006/relationships/image" Target="../media/image66.emf"/><Relationship Id="rId10" Type="http://schemas.openxmlformats.org/officeDocument/2006/relationships/slideLayout" Target="../slideLayouts/slideLayout404.xml"/><Relationship Id="rId19" Type="http://schemas.openxmlformats.org/officeDocument/2006/relationships/slideLayout" Target="../slideLayouts/slideLayout413.xml"/><Relationship Id="rId4" Type="http://schemas.openxmlformats.org/officeDocument/2006/relationships/slideLayout" Target="../slideLayouts/slideLayout398.xml"/><Relationship Id="rId9" Type="http://schemas.openxmlformats.org/officeDocument/2006/relationships/slideLayout" Target="../slideLayouts/slideLayout403.xml"/><Relationship Id="rId14" Type="http://schemas.openxmlformats.org/officeDocument/2006/relationships/slideLayout" Target="../slideLayouts/slideLayout408.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4">
              <a:extLst>
                <a:ext uri="{96DAC541-7B7A-43D3-8B79-37D633B846F1}">
                  <asvg:svgBlip xmlns:asvg="http://schemas.microsoft.com/office/drawing/2016/SVG/main" r:embed="rId85"/>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6"/>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1" r:id="rId75"/>
    <p:sldLayoutId id="2147485062" r:id="rId76"/>
    <p:sldLayoutId id="2147485104" r:id="rId77"/>
    <p:sldLayoutId id="2147485291" r:id="rId78"/>
    <p:sldLayoutId id="2147485292" r:id="rId79"/>
    <p:sldLayoutId id="2147485313" r:id="rId80"/>
    <p:sldLayoutId id="2147485314" r:id="rId81"/>
    <p:sldLayoutId id="2147485327" r:id="rId8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9/16/2022</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Delimiter.pq" TargetMode="External"/><Relationship Id="rId13" Type="http://schemas.openxmlformats.org/officeDocument/2006/relationships/hyperlink" Target="https://docs.microsoft.com/users/heyrob/collections/o4dhk4z8xpr8q" TargetMode="External"/><Relationship Id="rId18" Type="http://schemas.openxmlformats.org/officeDocument/2006/relationships/hyperlink" Target="https://aka.ms/pbiguidance" TargetMode="External"/><Relationship Id="rId3" Type="http://schemas.openxmlformats.org/officeDocument/2006/relationships/hyperlink" Target="https://docs.microsoft.com/power-bi/transform-model/dataflows/dataflows-premium-features" TargetMode="External"/><Relationship Id="rId7" Type="http://schemas.openxmlformats.org/officeDocument/2006/relationships/hyperlink" Target="https://github.com/itsnotaboutthecell/powerquerym/blob/master/SplitTextByCharacterPosition.pq" TargetMode="External"/><Relationship Id="rId12" Type="http://schemas.openxmlformats.org/officeDocument/2006/relationships/hyperlink" Target="https://www.sqlbi.com/training/" TargetMode="External"/><Relationship Id="rId17" Type="http://schemas.openxmlformats.org/officeDocument/2006/relationships/hyperlink" Target="https://www.microsoft.com/store/workshops-training-and-events/professionals#topic=413870014" TargetMode="External"/><Relationship Id="rId2" Type="http://schemas.openxmlformats.org/officeDocument/2006/relationships/hyperlink" Target="https://aka.ms/pbiworkshops" TargetMode="External"/><Relationship Id="rId16" Type="http://schemas.openxmlformats.org/officeDocument/2006/relationships/hyperlink" Target="https://powerbi.microsoft.com/en-us/customer-showcase/" TargetMode="External"/><Relationship Id="rId1" Type="http://schemas.openxmlformats.org/officeDocument/2006/relationships/slideLayout" Target="../slideLayouts/slideLayout10.xml"/><Relationship Id="rId6" Type="http://schemas.openxmlformats.org/officeDocument/2006/relationships/hyperlink" Target="https://radacad.com/power-query-library-of-functions-shared-keyword" TargetMode="External"/><Relationship Id="rId11" Type="http://schemas.openxmlformats.org/officeDocument/2006/relationships/hyperlink" Target="https://www.microsoftpressstore.com/articles/article.aspx?p=2449192" TargetMode="External"/><Relationship Id="rId5" Type="http://schemas.openxmlformats.org/officeDocument/2006/relationships/hyperlink" Target="https://marketplace.visualstudio.com/items?itemName=PowerQuery.vscode-powerquery" TargetMode="External"/><Relationship Id="rId15" Type="http://schemas.openxmlformats.org/officeDocument/2006/relationships/hyperlink" Target="https://ssbipolar.com/building-a-data-culture/" TargetMode="External"/><Relationship Id="rId10" Type="http://schemas.openxmlformats.org/officeDocument/2006/relationships/hyperlink" Target="https://www.youtube.com/watch?v=s0j6d3UAw9U&amp;list=PLv2BtOtLblH3lwpQ5NBq6kD6fsVziO9sE" TargetMode="External"/><Relationship Id="rId4" Type="http://schemas.openxmlformats.org/officeDocument/2006/relationships/hyperlink" Target="https://docs.microsoft.com/en-us/power-query/installingsdk" TargetMode="External"/><Relationship Id="rId9" Type="http://schemas.openxmlformats.org/officeDocument/2006/relationships/hyperlink" Target="https://powerbi.tips/product/business-ops/" TargetMode="External"/><Relationship Id="rId14" Type="http://schemas.openxmlformats.org/officeDocument/2006/relationships/hyperlink" Target="https://alluringbi.com/2020/05/05/themeable-backgrounds-for-power-bi/" TargetMode="Externa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83.png"/><Relationship Id="rId7" Type="http://schemas.openxmlformats.org/officeDocument/2006/relationships/image" Target="../media/image86.wmf"/><Relationship Id="rId2" Type="http://schemas.openxmlformats.org/officeDocument/2006/relationships/notesSlide" Target="../notesSlides/notesSlide6.xml"/><Relationship Id="rId1" Type="http://schemas.openxmlformats.org/officeDocument/2006/relationships/slideLayout" Target="../slideLayouts/slideLayout77.xml"/><Relationship Id="rId6" Type="http://schemas.openxmlformats.org/officeDocument/2006/relationships/oleObject" Target="../embeddings/oleObject1.bin"/><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jpeg"/><Relationship Id="rId9" Type="http://schemas.openxmlformats.org/officeDocument/2006/relationships/image" Target="../media/image87.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4.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7.xml.rels><?xml version="1.0" encoding="UTF-8" standalone="yes"?>
<Relationships xmlns="http://schemas.openxmlformats.org/package/2006/relationships"><Relationship Id="rId3" Type="http://schemas.openxmlformats.org/officeDocument/2006/relationships/hyperlink" Target="https://msit.powerbi.com/view?r=eyJrIjoiNTRjNGVlYTYtYTIxNC00MGQyLTlhODItNjE5NzQwZmYxMzEyIiwidCI6IjcyZjk4OGJmLTg2ZjEtNDFhZi05MWFiLTJkN2NkMDExZGI0NyIsImMiOjV9" TargetMode="External"/><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5.xml"/></Relationships>
</file>

<file path=ppt/slides/_rels/slide10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6.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7.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10.xml.rels><?xml version="1.0" encoding="UTF-8" standalone="yes"?>
<Relationships xmlns="http://schemas.openxmlformats.org/package/2006/relationships"><Relationship Id="rId3" Type="http://schemas.openxmlformats.org/officeDocument/2006/relationships/image" Target="../media/image161.gif"/><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6.xml"/></Relationships>
</file>

<file path=ppt/slides/_rels/slide11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6.xml"/></Relationships>
</file>

<file path=ppt/slides/_rels/slide11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6.xml"/><Relationship Id="rId1" Type="http://schemas.openxmlformats.org/officeDocument/2006/relationships/slideLayout" Target="../slideLayouts/slideLayout76.xml"/><Relationship Id="rId4" Type="http://schemas.openxmlformats.org/officeDocument/2006/relationships/image" Target="../media/image166.png"/></Relationships>
</file>

<file path=ppt/slides/_rels/slide11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6.xml"/></Relationships>
</file>

<file path=ppt/slides/_rels/slide11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12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6.xml"/></Relationships>
</file>

<file path=ppt/slides/_rels/slide12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6.xml"/></Relationships>
</file>

<file path=ppt/slides/_rels/slide122.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6.xml"/></Relationships>
</file>

<file path=ppt/slides/_rels/slide12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6.xml"/></Relationships>
</file>

<file path=ppt/slides/_rels/slide12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6.xml"/></Relationships>
</file>

<file path=ppt/slides/_rels/slide125.xml.rels><?xml version="1.0" encoding="UTF-8" standalone="yes"?>
<Relationships xmlns="http://schemas.openxmlformats.org/package/2006/relationships"><Relationship Id="rId3" Type="http://schemas.openxmlformats.org/officeDocument/2006/relationships/hyperlink" Target="https://msit.powerbi.com/view?r=eyJrIjoiNTEyY2M3M2UtNmMxMy00NTdhLWI2NmItMjIwNWM3ZGIxYjQ3IiwidCI6IjcyZjk4OGJmLTg2ZjEtNDFhZi05MWFiLTJkN2NkMDExZGI0NyIsImMiOjV9&amp;pageName=ReportSection91fba351496ead734ab1" TargetMode="External"/><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2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6.xml"/></Relationships>
</file>

<file path=ppt/slides/_rels/slide129.xml.rels><?xml version="1.0" encoding="UTF-8" standalone="yes"?>
<Relationships xmlns="http://schemas.openxmlformats.org/package/2006/relationships"><Relationship Id="rId3" Type="http://schemas.openxmlformats.org/officeDocument/2006/relationships/hyperlink" Target="https://msit.powerbi.com/view?r=eyJrIjoiMTNmNjkwNTgtMjZkNS00Yzc2LWJkYmYtN2ZkZjIzOWU1ZjVjIiwidCI6IjcyZjk4OGJmLTg2ZjEtNDFhZi05MWFiLTJkN2NkMDExZGI0NyIsImMiOjV9&amp;pageName=ReportSectionedfc36430c7a93cc07e3" TargetMode="External"/><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0.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6.xml"/></Relationships>
</file>

<file path=ppt/slides/_rels/slide1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6.xml"/></Relationships>
</file>

<file path=ppt/slides/_rels/slide132.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6.xml"/></Relationships>
</file>

<file path=ppt/slides/_rels/slide133.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6.xml"/></Relationships>
</file>

<file path=ppt/slides/_rels/slide13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6.xml"/></Relationships>
</file>

<file path=ppt/slides/_rels/slide13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6.xml"/></Relationships>
</file>

<file path=ppt/slides/_rels/slide13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6.xml"/></Relationships>
</file>

<file path=ppt/slides/_rels/slide13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6.xml"/></Relationships>
</file>

<file path=ppt/slides/_rels/slide13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6.xml"/></Relationships>
</file>

<file path=ppt/slides/_rels/slide14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6.xml"/></Relationships>
</file>

<file path=ppt/slides/_rels/slide14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6.xml"/></Relationships>
</file>

<file path=ppt/slides/_rels/slide14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6.xml"/></Relationships>
</file>

<file path=ppt/slides/_rels/slide146.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6.xml"/></Relationships>
</file>

<file path=ppt/slides/_rels/slide147.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svg"/><Relationship Id="rId2" Type="http://schemas.openxmlformats.org/officeDocument/2006/relationships/notesSlide" Target="../notesSlides/notesSlide10.xml"/><Relationship Id="rId1" Type="http://schemas.openxmlformats.org/officeDocument/2006/relationships/slideLayout" Target="../slideLayouts/slideLayout74.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microsoft.com/office/2007/relationships/hdphoto" Target="../media/hdphoto1.wdp"/><Relationship Id="rId4" Type="http://schemas.openxmlformats.org/officeDocument/2006/relationships/image" Target="../media/image92.png"/><Relationship Id="rId9" Type="http://schemas.openxmlformats.org/officeDocument/2006/relationships/image" Target="../media/image9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1.xml.rels><?xml version="1.0" encoding="UTF-8" standalone="yes"?>
<Relationships xmlns="http://schemas.openxmlformats.org/package/2006/relationships"><Relationship Id="rId2" Type="http://schemas.openxmlformats.org/officeDocument/2006/relationships/image" Target="../media/image188.gif"/><Relationship Id="rId1" Type="http://schemas.openxmlformats.org/officeDocument/2006/relationships/slideLayout" Target="../slideLayouts/slideLayout7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6.xml"/></Relationships>
</file>

<file path=ppt/slides/_rels/slide15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6.xml"/></Relationships>
</file>

<file path=ppt/slides/_rels/slide157.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6.xml"/></Relationships>
</file>

<file path=ppt/slides/_rels/slide158.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6.xml"/></Relationships>
</file>

<file path=ppt/slides/_rels/slide159.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6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6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6.xml"/></Relationships>
</file>

<file path=ppt/slides/_rels/slide16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6.xml"/></Relationships>
</file>

<file path=ppt/slides/_rels/slide16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6.xml"/></Relationships>
</file>

<file path=ppt/slides/_rels/slide165.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67.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6.xml"/></Relationships>
</file>

<file path=ppt/slides/_rels/slide1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6.xml"/></Relationships>
</file>

<file path=ppt/slides/_rels/slide16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70.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6.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2.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205.png"/><Relationship Id="rId1" Type="http://schemas.openxmlformats.org/officeDocument/2006/relationships/slideLayout" Target="../slideLayouts/slideLayout76.xml"/><Relationship Id="rId4" Type="http://schemas.openxmlformats.org/officeDocument/2006/relationships/image" Target="../media/image206.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7.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60.xml"/><Relationship Id="rId1" Type="http://schemas.openxmlformats.org/officeDocument/2006/relationships/slideLayout" Target="../slideLayouts/slideLayout53.xml"/></Relationships>
</file>

<file path=ppt/slides/_rels/slide178.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61.xml"/><Relationship Id="rId1" Type="http://schemas.openxmlformats.org/officeDocument/2006/relationships/slideLayout" Target="../slideLayouts/slideLayout80.xml"/><Relationship Id="rId4" Type="http://schemas.openxmlformats.org/officeDocument/2006/relationships/image" Target="../media/image208.pn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1.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1.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0.jpe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1.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1.jpeg"/></Relationships>
</file>

<file path=ppt/slides/_rels/slide18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65.xml"/><Relationship Id="rId1" Type="http://schemas.openxmlformats.org/officeDocument/2006/relationships/slideLayout" Target="../slideLayouts/slideLayout80.xml"/><Relationship Id="rId4" Type="http://schemas.openxmlformats.org/officeDocument/2006/relationships/image" Target="../media/image208.png"/></Relationships>
</file>

<file path=ppt/slides/_rels/slide1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8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67.xml"/><Relationship Id="rId1" Type="http://schemas.openxmlformats.org/officeDocument/2006/relationships/slideLayout" Target="../slideLayouts/slideLayout53.xml"/></Relationships>
</file>

<file path=ppt/slides/_rels/slide18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68.xml"/><Relationship Id="rId1" Type="http://schemas.openxmlformats.org/officeDocument/2006/relationships/slideLayout" Target="../slideLayouts/slideLayout53.xml"/></Relationships>
</file>

<file path=ppt/slides/_rels/slide1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89.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72.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90.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91.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92.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73.xml"/><Relationship Id="rId1" Type="http://schemas.openxmlformats.org/officeDocument/2006/relationships/slideLayout" Target="../slideLayouts/slideLayout53.xml"/></Relationships>
</file>

<file path=ppt/slides/_rels/slide193.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jpeg"/><Relationship Id="rId1" Type="http://schemas.openxmlformats.org/officeDocument/2006/relationships/slideLayout" Target="../slideLayouts/slideLayout57.xml"/></Relationships>
</file>

<file path=ppt/slides/_rels/slide19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5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6.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55.xml"/></Relationships>
</file>

<file path=ppt/slides/_rels/slide197.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74.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19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76.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20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77.xml"/><Relationship Id="rId1" Type="http://schemas.openxmlformats.org/officeDocument/2006/relationships/slideLayout" Target="../slideLayouts/slideLayout7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2.xml.rels><?xml version="1.0" encoding="UTF-8" standalone="yes"?>
<Relationships xmlns="http://schemas.openxmlformats.org/package/2006/relationships"><Relationship Id="rId2" Type="http://schemas.openxmlformats.org/officeDocument/2006/relationships/image" Target="https://chart.apis.google.com/chart?cht=qr&amp;chs=300x300&amp;chl=https%3a%2f%2fsqlb.it%2f%3f7152" TargetMode="External"/><Relationship Id="rId1" Type="http://schemas.openxmlformats.org/officeDocument/2006/relationships/slideLayout" Target="../slideLayouts/slideLayout45.xml"/></Relationships>
</file>

<file path=ppt/slides/_rels/slide203.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78.xml"/><Relationship Id="rId1" Type="http://schemas.openxmlformats.org/officeDocument/2006/relationships/slideLayout" Target="../slideLayouts/slideLayout79.xml"/><Relationship Id="rId5" Type="http://schemas.openxmlformats.org/officeDocument/2006/relationships/hyperlink" Target="https://www.nigelfrank.com/microsoft-azure-salary-survey/" TargetMode="External"/><Relationship Id="rId4" Type="http://schemas.openxmlformats.org/officeDocument/2006/relationships/image" Target="../media/image221.png"/></Relationships>
</file>

<file path=ppt/slides/_rels/slide2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hyperlink" Target="https://powerquery.microsoft.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6.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4.bin"/><Relationship Id="rId1" Type="http://schemas.openxmlformats.org/officeDocument/2006/relationships/slideLayout" Target="../slideLayouts/slideLayout76.xml"/><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6.svg"/><Relationship Id="rId3" Type="http://schemas.openxmlformats.org/officeDocument/2006/relationships/image" Target="../media/image104.svg"/><Relationship Id="rId7" Type="http://schemas.openxmlformats.org/officeDocument/2006/relationships/image" Target="../media/image113.svg"/><Relationship Id="rId12"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76.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07.png"/><Relationship Id="rId9" Type="http://schemas.openxmlformats.org/officeDocument/2006/relationships/image" Target="../media/image115.sv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8.png"/><Relationship Id="rId1" Type="http://schemas.openxmlformats.org/officeDocument/2006/relationships/slideLayout" Target="../slideLayouts/slideLayout74.xml"/><Relationship Id="rId4" Type="http://schemas.openxmlformats.org/officeDocument/2006/relationships/image" Target="../media/image11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image" Target="../media/image81.emf"/></Relationships>
</file>

<file path=ppt/slides/_rels/slide40.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18" Type="http://schemas.openxmlformats.org/officeDocument/2006/relationships/image" Target="../media/image135.sv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png"/><Relationship Id="rId2" Type="http://schemas.openxmlformats.org/officeDocument/2006/relationships/notesSlide" Target="../notesSlides/notesSlide27.xml"/><Relationship Id="rId16" Type="http://schemas.openxmlformats.org/officeDocument/2006/relationships/image" Target="../media/image133.svg"/><Relationship Id="rId1" Type="http://schemas.openxmlformats.org/officeDocument/2006/relationships/slideLayout" Target="../slideLayouts/slideLayout537.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21.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3.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9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52.png"/><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154.png"/></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74.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9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2.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Power Platform Conference 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2"/>
              </a:rPr>
              <a:t>GitHub (Day After Dashboard in a Day) </a:t>
            </a:r>
            <a:endParaRPr lang="en-US" sz="2000" dirty="0"/>
          </a:p>
          <a:p>
            <a:pPr algn="l"/>
            <a:r>
              <a:rPr lang="en-US" sz="2000" dirty="0">
                <a:hlinkClick r:id="rId3"/>
              </a:rPr>
              <a:t>Premium features of dataflows</a:t>
            </a:r>
            <a:endParaRPr lang="en-US" sz="2000" dirty="0"/>
          </a:p>
          <a:p>
            <a:pPr algn="l"/>
            <a:r>
              <a:rPr lang="en-US" sz="2000" dirty="0">
                <a:hlinkClick r:id="rId4"/>
              </a:rPr>
              <a:t>Power Query SDK </a:t>
            </a:r>
            <a:r>
              <a:rPr lang="en-US" sz="2000" dirty="0"/>
              <a:t>for Visual Studio</a:t>
            </a:r>
          </a:p>
          <a:p>
            <a:pPr algn="l"/>
            <a:r>
              <a:rPr lang="en-US" sz="2000" dirty="0">
                <a:hlinkClick r:id="rId5"/>
              </a:rPr>
              <a:t>Power Query M / VS Code </a:t>
            </a:r>
            <a:endParaRPr lang="en-US" sz="2000" dirty="0"/>
          </a:p>
          <a:p>
            <a:pPr algn="l"/>
            <a:r>
              <a:rPr lang="en-US" sz="2000" dirty="0">
                <a:hlinkClick r:id="rId6"/>
              </a:rPr>
              <a:t>#shared keyword for all Power Query functions</a:t>
            </a:r>
            <a:endParaRPr lang="en-US" sz="2000" dirty="0"/>
          </a:p>
          <a:p>
            <a:pPr algn="l"/>
            <a:r>
              <a:rPr lang="en-US" sz="2000" dirty="0">
                <a:hlinkClick r:id="rId7"/>
              </a:rPr>
              <a:t>Column </a:t>
            </a:r>
            <a:r>
              <a:rPr lang="en-US" sz="2000" dirty="0" err="1">
                <a:hlinkClick r:id="rId7"/>
              </a:rPr>
              <a:t>Renamer</a:t>
            </a:r>
            <a:r>
              <a:rPr lang="en-US" sz="2000" dirty="0">
                <a:hlinkClick r:id="rId7"/>
              </a:rPr>
              <a:t> Custom Function</a:t>
            </a:r>
            <a:r>
              <a:rPr lang="en-US" sz="2000" dirty="0"/>
              <a:t> (Pascal Case)</a:t>
            </a:r>
          </a:p>
          <a:p>
            <a:pPr algn="l"/>
            <a:r>
              <a:rPr lang="en-US" sz="2000" dirty="0">
                <a:hlinkClick r:id="rId8"/>
              </a:rPr>
              <a:t>Column </a:t>
            </a:r>
            <a:r>
              <a:rPr lang="en-US" sz="2000" dirty="0" err="1">
                <a:hlinkClick r:id="rId8"/>
              </a:rPr>
              <a:t>Renamer</a:t>
            </a:r>
            <a:r>
              <a:rPr lang="en-US" sz="2000" dirty="0">
                <a:hlinkClick r:id="rId8"/>
              </a:rPr>
              <a:t> Custom Function </a:t>
            </a:r>
            <a:r>
              <a:rPr lang="en-US" sz="2000" dirty="0"/>
              <a:t>(Underscore)</a:t>
            </a:r>
          </a:p>
          <a:p>
            <a:pPr algn="l"/>
            <a:r>
              <a:rPr lang="en-US" sz="2000" dirty="0">
                <a:hlinkClick r:id="rId9"/>
              </a:rPr>
              <a:t>PowerBI.tips Business Ops </a:t>
            </a:r>
            <a:r>
              <a:rPr lang="en-US" sz="2000" dirty="0"/>
              <a:t>(a community collection of External Tools)</a:t>
            </a:r>
          </a:p>
          <a:p>
            <a:pPr algn="l"/>
            <a:r>
              <a:rPr lang="en-US" sz="2000" dirty="0">
                <a:hlinkClick r:id="rId10"/>
              </a:rPr>
              <a:t>Everything you wanted to know about Incremental Refresh in Power BI</a:t>
            </a:r>
            <a:endParaRPr lang="en-US" sz="2000" dirty="0"/>
          </a:p>
          <a:p>
            <a:pPr algn="l"/>
            <a:r>
              <a:rPr lang="en-US" sz="2000" dirty="0">
                <a:hlinkClick r:id="rId11"/>
              </a:rPr>
              <a:t>The </a:t>
            </a:r>
            <a:r>
              <a:rPr lang="en-US" sz="2000" dirty="0" err="1">
                <a:hlinkClick r:id="rId11"/>
              </a:rPr>
              <a:t>VertiPaq</a:t>
            </a:r>
            <a:r>
              <a:rPr lang="en-US" sz="2000" dirty="0">
                <a:hlinkClick r:id="rId11"/>
              </a:rPr>
              <a:t> Engine in DAX</a:t>
            </a:r>
            <a:endParaRPr lang="en-US" sz="2000" dirty="0"/>
          </a:p>
          <a:p>
            <a:pPr algn="l"/>
            <a:r>
              <a:rPr lang="en-US" sz="2000" dirty="0">
                <a:hlinkClick r:id="rId12"/>
              </a:rPr>
              <a:t>SQLBI Training</a:t>
            </a:r>
            <a:endParaRPr lang="en-US" sz="2000" dirty="0"/>
          </a:p>
          <a:p>
            <a:pPr algn="l"/>
            <a:r>
              <a:rPr lang="en-US" sz="2000" dirty="0">
                <a:hlinkClick r:id="rId13"/>
              </a:rPr>
              <a:t>Design effective reports in Power BI </a:t>
            </a:r>
            <a:endParaRPr lang="en-US" sz="2000" dirty="0"/>
          </a:p>
          <a:p>
            <a:pPr algn="l"/>
            <a:r>
              <a:rPr lang="en-US" sz="2000" dirty="0">
                <a:hlinkClick r:id="rId14"/>
              </a:rPr>
              <a:t>Themeable backgrounds for Power BI </a:t>
            </a:r>
            <a:r>
              <a:rPr lang="en-US" sz="2000" dirty="0"/>
              <a:t>(PowerPoint)</a:t>
            </a:r>
          </a:p>
          <a:p>
            <a:pPr algn="l"/>
            <a:r>
              <a:rPr lang="en-US" sz="2000" dirty="0">
                <a:hlinkClick r:id="rId15"/>
              </a:rPr>
              <a:t>Building a Data Culture</a:t>
            </a:r>
            <a:endParaRPr lang="en-US" sz="2000" dirty="0"/>
          </a:p>
          <a:p>
            <a:pPr algn="l"/>
            <a:r>
              <a:rPr lang="en-US" sz="2000" dirty="0">
                <a:hlinkClick r:id="rId16"/>
              </a:rPr>
              <a:t>Customer Success Stories</a:t>
            </a:r>
            <a:endParaRPr lang="en-US" sz="2000" dirty="0"/>
          </a:p>
          <a:p>
            <a:pPr algn="l"/>
            <a:r>
              <a:rPr lang="en-US" sz="2000" dirty="0">
                <a:hlinkClick r:id="rId17"/>
              </a:rPr>
              <a:t>Microsoft Stores Training</a:t>
            </a:r>
            <a:endParaRPr lang="en-US" sz="2000" dirty="0"/>
          </a:p>
          <a:p>
            <a:pPr algn="l"/>
            <a:r>
              <a:rPr lang="en-US" sz="2000" dirty="0">
                <a:hlinkClick r:id="rId18"/>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a:solidFill>
                  <a:srgbClr val="FFC000"/>
                </a:solidFill>
              </a:rPr>
              <a:t>Enterprise Architecture</a:t>
            </a:r>
          </a:p>
        </p:txBody>
      </p:sp>
      <p:sp>
        <p:nvSpPr>
          <p:cNvPr id="28" name="TextBox 27">
            <a:extLst>
              <a:ext uri="{FF2B5EF4-FFF2-40B4-BE49-F238E27FC236}">
                <a16:creationId xmlns:a16="http://schemas.microsoft.com/office/drawing/2014/main" id="{9E374483-B2C0-4286-B823-20F29BF06326}"/>
              </a:ext>
            </a:extLst>
          </p:cNvPr>
          <p:cNvSpPr txBox="1"/>
          <p:nvPr/>
        </p:nvSpPr>
        <p:spPr>
          <a:xfrm flipH="1">
            <a:off x="10631077" y="6681171"/>
            <a:ext cx="1678450" cy="188212"/>
          </a:xfrm>
          <a:prstGeom prst="rect">
            <a:avLst/>
          </a:prstGeom>
          <a:noFill/>
        </p:spPr>
        <p:txBody>
          <a:bodyPr wrap="square" lIns="0" tIns="0" rIns="0" bIns="0" rtlCol="0">
            <a:spAutoFit/>
          </a:bodyPr>
          <a:lstStyle/>
          <a:p>
            <a:pPr algn="l"/>
            <a:r>
              <a:rPr lang="en-US" sz="1199">
                <a:solidFill>
                  <a:schemeClr val="bg1">
                    <a:lumMod val="65000"/>
                  </a:schemeClr>
                </a:solidFill>
              </a:rPr>
              <a:t>* Not currently available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438976" y="3596776"/>
              <a:ext cx="1169779" cy="1105015"/>
              <a:chOff x="2692600" y="3639705"/>
              <a:chExt cx="1284333" cy="12132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717799" y="3639705"/>
                <a:ext cx="1174371" cy="1065073"/>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65" name="TextBox 64">
              <a:extLst>
                <a:ext uri="{FF2B5EF4-FFF2-40B4-BE49-F238E27FC236}">
                  <a16:creationId xmlns:a16="http://schemas.microsoft.com/office/drawing/2014/main" id="{98ECB16D-486B-4121-9027-D311CB8344F9}"/>
                </a:ext>
              </a:extLst>
            </p:cNvPr>
            <p:cNvSpPr txBox="1"/>
            <p:nvPr/>
          </p:nvSpPr>
          <p:spPr>
            <a:xfrm>
              <a:off x="8226543" y="1832067"/>
              <a:ext cx="271395" cy="125562"/>
            </a:xfrm>
            <a:prstGeom prst="rect">
              <a:avLst/>
            </a:prstGeom>
            <a:noFill/>
          </p:spPr>
          <p:txBody>
            <a:bodyPr wrap="none" lIns="0" tIns="0" rIns="0" bIns="0" rtlCol="0">
              <a:spAutoFit/>
            </a:bodyPr>
            <a:lstStyle/>
            <a:p>
              <a:pPr algn="ctr"/>
              <a:r>
                <a:rPr lang="en-US" sz="800"/>
                <a:t>XMLA</a:t>
              </a:r>
            </a:p>
          </p:txBody>
        </p:sp>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sp>
          <p:nvSpPr>
            <p:cNvPr id="27" name="TextBox 26">
              <a:extLst>
                <a:ext uri="{FF2B5EF4-FFF2-40B4-BE49-F238E27FC236}">
                  <a16:creationId xmlns:a16="http://schemas.microsoft.com/office/drawing/2014/main" id="{C8E78701-D2C8-4E18-A35E-4BEB7BFC1EDD}"/>
                </a:ext>
              </a:extLst>
            </p:cNvPr>
            <p:cNvSpPr txBox="1"/>
            <p:nvPr/>
          </p:nvSpPr>
          <p:spPr>
            <a:xfrm flipH="1">
              <a:off x="6522611" y="3846766"/>
              <a:ext cx="97062" cy="313904"/>
            </a:xfrm>
            <a:prstGeom prst="rect">
              <a:avLst/>
            </a:prstGeom>
            <a:noFill/>
          </p:spPr>
          <p:txBody>
            <a:bodyPr wrap="square" lIns="0" tIns="0" rIns="0" bIns="0" rtlCol="0">
              <a:spAutoFit/>
            </a:bodyPr>
            <a:lstStyle/>
            <a:p>
              <a:pPr algn="l"/>
              <a:r>
                <a:rPr lang="en-US" sz="2000"/>
                <a:t>*</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a:solidFill>
                  <a:srgbClr val="000000"/>
                </a:solidFill>
                <a:latin typeface="Segoe UI" panose="020B0502040204020203" pitchFamily="34" charset="0"/>
              </a:rPr>
              <a:t>Composite models</a:t>
            </a:r>
          </a:p>
          <a:p>
            <a:pPr lvl="0"/>
            <a:r>
              <a:rPr lang="en-US">
                <a:solidFill>
                  <a:srgbClr val="000000"/>
                </a:solidFill>
                <a:latin typeface="Segoe UI" panose="020B0502040204020203" pitchFamily="34" charset="0"/>
              </a:rPr>
              <a:t>Shared datasets</a:t>
            </a:r>
          </a:p>
          <a:p>
            <a:r>
              <a:rPr lang="en-US">
                <a:solidFill>
                  <a:srgbClr val="000000"/>
                </a:solidFill>
                <a:latin typeface="Segoe UI" panose="020B0502040204020203" pitchFamily="34" charset="0"/>
              </a:rPr>
              <a:t>Linked tables</a:t>
            </a:r>
          </a:p>
          <a:p>
            <a:r>
              <a:rPr lang="en-US">
                <a:solidFill>
                  <a:srgbClr val="000000"/>
                </a:solidFill>
                <a:latin typeface="Segoe UI" panose="020B0502040204020203" pitchFamily="34" charset="0"/>
              </a:rPr>
              <a:t>Office integrations</a:t>
            </a:r>
          </a:p>
          <a:p>
            <a:r>
              <a:rPr lang="en-US">
                <a:solidFill>
                  <a:srgbClr val="000000"/>
                </a:solidFill>
                <a:latin typeface="Segoe UI" panose="020B0502040204020203" pitchFamily="34" charset="0"/>
              </a:rPr>
              <a:t>Azure integrations</a:t>
            </a:r>
          </a:p>
          <a:p>
            <a:r>
              <a:rPr lang="en-US">
                <a:solidFill>
                  <a:srgbClr val="000000"/>
                </a:solidFill>
                <a:latin typeface="Segoe UI" panose="020B0502040204020203" pitchFamily="34" charset="0"/>
              </a:rPr>
              <a:t>Dynamics integrations</a:t>
            </a:r>
          </a:p>
          <a:p>
            <a:r>
              <a:rPr lang="en-US">
                <a:solidFill>
                  <a:srgbClr val="000000"/>
                </a:solidFill>
                <a:latin typeface="Segoe UI" panose="020B0502040204020203" pitchFamily="34" charset="0"/>
              </a:rPr>
              <a:t>  ...</a:t>
            </a:r>
          </a:p>
        </p:txBody>
      </p:sp>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a:latin typeface="Segoe UI"/>
                <a:cs typeface="Segoe UI"/>
              </a:rPr>
              <a:t>As far upstream as possible, as far downstream as necessary.</a:t>
            </a:r>
          </a:p>
          <a:p>
            <a:pPr marL="466043" indent="-466043">
              <a:buFont typeface="+mj-lt"/>
              <a:buAutoNum type="arabicPeriod"/>
            </a:pPr>
            <a:r>
              <a:rPr lang="en-US" sz="2400">
                <a:latin typeface="Segoe UI"/>
                <a:cs typeface="Segoe UI"/>
              </a:rPr>
              <a:t>Less is Always More. Only Bring in What You Need.</a:t>
            </a:r>
          </a:p>
          <a:p>
            <a:pPr marL="466043" indent="-466043">
              <a:buFont typeface="+mj-lt"/>
              <a:buAutoNum type="arabicPeriod"/>
            </a:pPr>
            <a:r>
              <a:rPr lang="en-US" sz="2400">
                <a:latin typeface="Segoe UI"/>
                <a:cs typeface="Segoe UI"/>
              </a:rPr>
              <a:t>Keep it Simple. Keep it Clean.</a:t>
            </a:r>
          </a:p>
          <a:p>
            <a:pPr marL="466043" indent="-466043">
              <a:buFont typeface="+mj-lt"/>
              <a:buAutoNum type="arabicPeriod"/>
            </a:pPr>
            <a:r>
              <a:rPr lang="en-US" sz="2400">
                <a:latin typeface="Segoe UI" panose="020B0502040204020203" pitchFamily="34" charset="0"/>
              </a:rPr>
              <a:t>There is no such thing as “</a:t>
            </a:r>
            <a:r>
              <a:rPr lang="en-US" sz="2400" b="1">
                <a:latin typeface="Segoe UI" panose="020B0502040204020203" pitchFamily="34" charset="0"/>
              </a:rPr>
              <a:t>Come Back To It</a:t>
            </a:r>
            <a:r>
              <a:rPr lang="en-US" sz="2400">
                <a:latin typeface="Segoe UI" panose="020B0502040204020203" pitchFamily="34" charset="0"/>
              </a:rPr>
              <a:t>”.</a:t>
            </a:r>
          </a:p>
          <a:p>
            <a:pPr marL="466043" indent="-466043">
              <a:buAutoNum type="arabicPeriod"/>
            </a:pPr>
            <a:r>
              <a:rPr lang="en-US" sz="2400">
                <a:latin typeface="Segoe UI"/>
                <a:cs typeface="Segoe UI"/>
              </a:rPr>
              <a:t>Nothing is Free. Resource Consumption.</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9616178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Course Content</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a:t>The content is based on </a:t>
            </a:r>
            <a:r>
              <a:rPr lang="en-US" sz="3200">
                <a:hlinkClick r:id="rId2"/>
              </a:rPr>
              <a:t>Design effective reports in Power BI – Learn</a:t>
            </a:r>
            <a:r>
              <a:rPr lang="en-US" sz="3200"/>
              <a:t>. </a:t>
            </a:r>
          </a:p>
          <a:p>
            <a:pPr marL="0" indent="0">
              <a:buNone/>
            </a:pPr>
            <a:endParaRPr lang="en-US" sz="3200"/>
          </a:p>
          <a:p>
            <a:pPr marL="0" indent="0">
              <a:buNone/>
            </a:pPr>
            <a:r>
              <a:rPr lang="en-US" sz="3200"/>
              <a:t>We highly encourage you to go through the course on your own.</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2495795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E59C37C3-6240-473A-8CE2-B15C7C5A878C}"/>
              </a:ext>
            </a:extLst>
          </p:cNvPr>
          <p:cNvGrpSpPr/>
          <p:nvPr/>
        </p:nvGrpSpPr>
        <p:grpSpPr>
          <a:xfrm>
            <a:off x="1029224" y="103520"/>
            <a:ext cx="6491096" cy="6544649"/>
            <a:chOff x="3326931" y="650008"/>
            <a:chExt cx="5396156" cy="5440679"/>
          </a:xfrm>
        </p:grpSpPr>
        <p:sp>
          <p:nvSpPr>
            <p:cNvPr id="109" name="Freeform: Shape 108">
              <a:extLst>
                <a:ext uri="{FF2B5EF4-FFF2-40B4-BE49-F238E27FC236}">
                  <a16:creationId xmlns:a16="http://schemas.microsoft.com/office/drawing/2014/main" id="{1FB85140-7A29-46BE-85AC-ED00E605A6AB}"/>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08" name="Freeform: Shape 107">
              <a:extLst>
                <a:ext uri="{FF2B5EF4-FFF2-40B4-BE49-F238E27FC236}">
                  <a16:creationId xmlns:a16="http://schemas.microsoft.com/office/drawing/2014/main" id="{10DEF844-FB00-4656-89EF-969AEE368375}"/>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04" name="Freeform: Shape 103">
              <a:extLst>
                <a:ext uri="{FF2B5EF4-FFF2-40B4-BE49-F238E27FC236}">
                  <a16:creationId xmlns:a16="http://schemas.microsoft.com/office/drawing/2014/main" id="{F44CE2A7-18AA-41D5-8F83-FC73910E346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95" name="Freeform: Shape 94">
              <a:extLst>
                <a:ext uri="{FF2B5EF4-FFF2-40B4-BE49-F238E27FC236}">
                  <a16:creationId xmlns:a16="http://schemas.microsoft.com/office/drawing/2014/main" id="{0F2261B4-3BE6-4CD4-96C4-DEBF5FEFBBC1}"/>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90" name="Freeform: Shape 89">
              <a:extLst>
                <a:ext uri="{FF2B5EF4-FFF2-40B4-BE49-F238E27FC236}">
                  <a16:creationId xmlns:a16="http://schemas.microsoft.com/office/drawing/2014/main" id="{D6D3B965-EE9F-43FF-BA28-4B839231CE36}"/>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89" name="Freeform: Shape 88">
              <a:extLst>
                <a:ext uri="{FF2B5EF4-FFF2-40B4-BE49-F238E27FC236}">
                  <a16:creationId xmlns:a16="http://schemas.microsoft.com/office/drawing/2014/main" id="{D696A39B-4F4D-4E22-8369-50B2C17C881E}"/>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6" name="Group 15">
            <a:extLst>
              <a:ext uri="{FF2B5EF4-FFF2-40B4-BE49-F238E27FC236}">
                <a16:creationId xmlns:a16="http://schemas.microsoft.com/office/drawing/2014/main" id="{D37DE21A-CF59-4DE4-839C-C2A3433D3B72}"/>
              </a:ext>
            </a:extLst>
          </p:cNvPr>
          <p:cNvGrpSpPr/>
          <p:nvPr/>
        </p:nvGrpSpPr>
        <p:grpSpPr>
          <a:xfrm>
            <a:off x="5127200" y="754550"/>
            <a:ext cx="703811" cy="703811"/>
            <a:chOff x="4514418" y="598134"/>
            <a:chExt cx="690162" cy="690162"/>
          </a:xfrm>
        </p:grpSpPr>
        <p:grpSp>
          <p:nvGrpSpPr>
            <p:cNvPr id="14" name="Group 13">
              <a:extLst>
                <a:ext uri="{FF2B5EF4-FFF2-40B4-BE49-F238E27FC236}">
                  <a16:creationId xmlns:a16="http://schemas.microsoft.com/office/drawing/2014/main" id="{C22BAA06-8960-48AF-96A5-D9094147AE9F}"/>
                </a:ext>
              </a:extLst>
            </p:cNvPr>
            <p:cNvGrpSpPr/>
            <p:nvPr/>
          </p:nvGrpSpPr>
          <p:grpSpPr>
            <a:xfrm>
              <a:off x="4514418" y="598134"/>
              <a:ext cx="690162" cy="690162"/>
              <a:chOff x="6989114" y="876300"/>
              <a:chExt cx="1257300" cy="1257300"/>
            </a:xfrm>
          </p:grpSpPr>
          <p:sp>
            <p:nvSpPr>
              <p:cNvPr id="151" name="Oval 150">
                <a:extLst>
                  <a:ext uri="{FF2B5EF4-FFF2-40B4-BE49-F238E27FC236}">
                    <a16:creationId xmlns:a16="http://schemas.microsoft.com/office/drawing/2014/main" id="{611AE989-14DD-4A6F-8A25-60F792028DAC}"/>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152" name="Chord 151">
                <a:extLst>
                  <a:ext uri="{FF2B5EF4-FFF2-40B4-BE49-F238E27FC236}">
                    <a16:creationId xmlns:a16="http://schemas.microsoft.com/office/drawing/2014/main" id="{5EB603AD-E3E8-4808-9C51-62A723FB5A32}"/>
                  </a:ext>
                </a:extLst>
              </p:cNvPr>
              <p:cNvSpPr/>
              <p:nvPr/>
            </p:nvSpPr>
            <p:spPr>
              <a:xfrm rot="17507038">
                <a:off x="7063406" y="950592"/>
                <a:ext cx="1108714" cy="1108714"/>
              </a:xfrm>
              <a:prstGeom prst="chord">
                <a:avLst/>
              </a:prstGeom>
              <a:solidFill>
                <a:srgbClr val="F2C811"/>
              </a:solidFill>
              <a:ln>
                <a:noFill/>
              </a:ln>
              <a:effectLst>
                <a:innerShdw blurRad="101600" dist="25400" dir="19800000">
                  <a:srgbClr val="E57C09">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15" name="TextBox 14">
              <a:extLst>
                <a:ext uri="{FF2B5EF4-FFF2-40B4-BE49-F238E27FC236}">
                  <a16:creationId xmlns:a16="http://schemas.microsoft.com/office/drawing/2014/main" id="{16D3FC5D-A516-434A-ADEA-D8708C45C6F4}"/>
                </a:ext>
              </a:extLst>
            </p:cNvPr>
            <p:cNvSpPr txBox="1"/>
            <p:nvPr/>
          </p:nvSpPr>
          <p:spPr>
            <a:xfrm>
              <a:off x="4673083" y="744334"/>
              <a:ext cx="360996"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1</a:t>
              </a:r>
            </a:p>
          </p:txBody>
        </p:sp>
      </p:gr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F2C811"/>
            </a:solidFill>
            <a:ln>
              <a:solidFill>
                <a:srgbClr val="F2C8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b="1">
                  <a:solidFill>
                    <a:srgbClr val="000000"/>
                  </a:solidFill>
                  <a:highlight>
                    <a:srgbClr val="F2C811"/>
                  </a:highlight>
                  <a:latin typeface="Nexa Heavy" panose="02000000000000000000" pitchFamily="2" charset="0"/>
                  <a:cs typeface="Segoe UI Semibold" panose="020B0702040204020203" pitchFamily="34" charset="0"/>
                </a:rPr>
                <a:t>EMPATHIZE</a:t>
              </a:r>
              <a:r>
                <a:rPr lang="en-US" sz="1836">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428">
                  <a:solidFill>
                    <a:srgbClr val="000000"/>
                  </a:solidFill>
                  <a:latin typeface="Segoe UI Semibold" panose="020B0702040204020203" pitchFamily="34" charset="0"/>
                  <a:cs typeface="Segoe UI Semibold" panose="020B0702040204020203" pitchFamily="34" charset="0"/>
                </a:rPr>
                <a:t>WITH YOUR </a:t>
              </a:r>
              <a:r>
                <a:rPr lang="en-US" sz="1836">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Conduct research to develop an understanding of your users</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1014277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Audience</a:t>
              </a:r>
            </a:p>
            <a:p>
              <a:pPr lvl="1"/>
              <a:r>
                <a:rPr lang="en-US"/>
                <a:t>Executive</a:t>
              </a:r>
            </a:p>
            <a:p>
              <a:pPr lvl="1"/>
              <a:r>
                <a:rPr lang="en-US"/>
                <a:t>Analyst</a:t>
              </a:r>
            </a:p>
            <a:p>
              <a:pPr lvl="1"/>
              <a:r>
                <a:rPr lang="en-US"/>
                <a:t>Information worker</a:t>
              </a:r>
            </a:p>
            <a:p>
              <a:r>
                <a:rPr lang="en-US"/>
                <a:t>Report type</a:t>
              </a:r>
            </a:p>
            <a:p>
              <a:pPr lvl="1"/>
              <a:r>
                <a:rPr lang="en-US"/>
                <a:t>Dashboard</a:t>
              </a:r>
            </a:p>
            <a:p>
              <a:pPr lvl="1"/>
              <a:r>
                <a:rPr lang="en-US"/>
                <a:t>Analytical</a:t>
              </a:r>
            </a:p>
            <a:p>
              <a:pPr lvl="1"/>
              <a:r>
                <a:rPr lang="en-US"/>
                <a:t>Operational</a:t>
              </a:r>
            </a:p>
            <a:p>
              <a:pPr lvl="1"/>
              <a:r>
                <a:rPr lang="en-US"/>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03721763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E59C37C3-6240-473A-8CE2-B15C7C5A878C}"/>
              </a:ext>
            </a:extLst>
          </p:cNvPr>
          <p:cNvGrpSpPr/>
          <p:nvPr/>
        </p:nvGrpSpPr>
        <p:grpSpPr>
          <a:xfrm>
            <a:off x="1029224" y="103520"/>
            <a:ext cx="6491096" cy="6544649"/>
            <a:chOff x="3326931" y="650008"/>
            <a:chExt cx="5396156" cy="5440679"/>
          </a:xfrm>
        </p:grpSpPr>
        <p:sp>
          <p:nvSpPr>
            <p:cNvPr id="109" name="Freeform: Shape 108">
              <a:extLst>
                <a:ext uri="{FF2B5EF4-FFF2-40B4-BE49-F238E27FC236}">
                  <a16:creationId xmlns:a16="http://schemas.microsoft.com/office/drawing/2014/main" id="{1FB85140-7A29-46BE-85AC-ED00E605A6AB}"/>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108" name="Freeform: Shape 107">
              <a:extLst>
                <a:ext uri="{FF2B5EF4-FFF2-40B4-BE49-F238E27FC236}">
                  <a16:creationId xmlns:a16="http://schemas.microsoft.com/office/drawing/2014/main" id="{10DEF844-FB00-4656-89EF-969AEE368375}"/>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04" name="Freeform: Shape 103">
              <a:extLst>
                <a:ext uri="{FF2B5EF4-FFF2-40B4-BE49-F238E27FC236}">
                  <a16:creationId xmlns:a16="http://schemas.microsoft.com/office/drawing/2014/main" id="{F44CE2A7-18AA-41D5-8F83-FC73910E346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95" name="Freeform: Shape 94">
              <a:extLst>
                <a:ext uri="{FF2B5EF4-FFF2-40B4-BE49-F238E27FC236}">
                  <a16:creationId xmlns:a16="http://schemas.microsoft.com/office/drawing/2014/main" id="{0F2261B4-3BE6-4CD4-96C4-DEBF5FEFBBC1}"/>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90" name="Freeform: Shape 89">
              <a:extLst>
                <a:ext uri="{FF2B5EF4-FFF2-40B4-BE49-F238E27FC236}">
                  <a16:creationId xmlns:a16="http://schemas.microsoft.com/office/drawing/2014/main" id="{D6D3B965-EE9F-43FF-BA28-4B839231CE36}"/>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89" name="Freeform: Shape 88">
              <a:extLst>
                <a:ext uri="{FF2B5EF4-FFF2-40B4-BE49-F238E27FC236}">
                  <a16:creationId xmlns:a16="http://schemas.microsoft.com/office/drawing/2014/main" id="{D696A39B-4F4D-4E22-8369-50B2C17C881E}"/>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ED7D31"/>
            </a:solidFill>
            <a:ln>
              <a:solidFill>
                <a:srgbClr val="ED7D3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ED7D31"/>
                  </a:highlight>
                  <a:latin typeface="Nexa Heavy" panose="02000000000000000000" pitchFamily="2" charset="0"/>
                  <a:cs typeface="Segoe UI Semibold" panose="020B0702040204020203" pitchFamily="34" charset="0"/>
                </a:rPr>
                <a:t>DEFINE</a:t>
              </a:r>
              <a:r>
                <a:rPr lang="en-US" sz="1836">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428">
                  <a:solidFill>
                    <a:srgbClr val="000000"/>
                  </a:solidFill>
                  <a:latin typeface="Segoe UI Semibold" panose="020B0702040204020203" pitchFamily="34" charset="0"/>
                  <a:cs typeface="Segoe UI Semibold" panose="020B0702040204020203" pitchFamily="34" charset="0"/>
                </a:rPr>
                <a:t>THE </a:t>
              </a:r>
              <a:r>
                <a:rPr lang="en-US" sz="1836">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Combine all research and observe where your users’ problems &amp; needs will exist</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41" name="Group 40">
            <a:extLst>
              <a:ext uri="{FF2B5EF4-FFF2-40B4-BE49-F238E27FC236}">
                <a16:creationId xmlns:a16="http://schemas.microsoft.com/office/drawing/2014/main" id="{BDAD0D20-CD34-4A44-8806-00DCEC4B25BA}"/>
              </a:ext>
            </a:extLst>
          </p:cNvPr>
          <p:cNvGrpSpPr/>
          <p:nvPr/>
        </p:nvGrpSpPr>
        <p:grpSpPr>
          <a:xfrm>
            <a:off x="6491910" y="2943729"/>
            <a:ext cx="703811" cy="703811"/>
            <a:chOff x="4514418" y="598134"/>
            <a:chExt cx="690162" cy="690162"/>
          </a:xfrm>
        </p:grpSpPr>
        <p:grpSp>
          <p:nvGrpSpPr>
            <p:cNvPr id="42" name="Group 41">
              <a:extLst>
                <a:ext uri="{FF2B5EF4-FFF2-40B4-BE49-F238E27FC236}">
                  <a16:creationId xmlns:a16="http://schemas.microsoft.com/office/drawing/2014/main" id="{9E1244FF-C1BB-4109-B920-0CDE191279FA}"/>
                </a:ext>
              </a:extLst>
            </p:cNvPr>
            <p:cNvGrpSpPr/>
            <p:nvPr/>
          </p:nvGrpSpPr>
          <p:grpSpPr>
            <a:xfrm>
              <a:off x="4514418" y="598134"/>
              <a:ext cx="690162" cy="690162"/>
              <a:chOff x="6989114" y="876300"/>
              <a:chExt cx="1257300" cy="1257300"/>
            </a:xfrm>
          </p:grpSpPr>
          <p:sp>
            <p:nvSpPr>
              <p:cNvPr id="45" name="Oval 44">
                <a:extLst>
                  <a:ext uri="{FF2B5EF4-FFF2-40B4-BE49-F238E27FC236}">
                    <a16:creationId xmlns:a16="http://schemas.microsoft.com/office/drawing/2014/main" id="{165A31EE-C2A9-43EA-BC9D-C6685B1F40B6}"/>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46" name="Chord 45">
                <a:extLst>
                  <a:ext uri="{FF2B5EF4-FFF2-40B4-BE49-F238E27FC236}">
                    <a16:creationId xmlns:a16="http://schemas.microsoft.com/office/drawing/2014/main" id="{89AD42B7-3313-41AF-836E-F47CD5D2FA80}"/>
                  </a:ext>
                </a:extLst>
              </p:cNvPr>
              <p:cNvSpPr/>
              <p:nvPr/>
            </p:nvSpPr>
            <p:spPr>
              <a:xfrm rot="17507038">
                <a:off x="7063406" y="950592"/>
                <a:ext cx="1108714" cy="1108714"/>
              </a:xfrm>
              <a:prstGeom prst="chord">
                <a:avLst/>
              </a:prstGeom>
              <a:solidFill>
                <a:srgbClr val="ED7D31"/>
              </a:solidFill>
              <a:ln>
                <a:noFill/>
              </a:ln>
              <a:effectLst>
                <a:innerShdw blurRad="101600" dist="25400" dir="19800000">
                  <a:srgbClr val="C0000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44" name="TextBox 43">
              <a:extLst>
                <a:ext uri="{FF2B5EF4-FFF2-40B4-BE49-F238E27FC236}">
                  <a16:creationId xmlns:a16="http://schemas.microsoft.com/office/drawing/2014/main" id="{76FBB58E-D02F-4BC5-8DA8-E85B6FB81730}"/>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2</a:t>
              </a:r>
            </a:p>
          </p:txBody>
        </p:sp>
      </p:grpSp>
    </p:spTree>
    <p:extLst>
      <p:ext uri="{BB962C8B-B14F-4D97-AF65-F5344CB8AC3E}">
        <p14:creationId xmlns:p14="http://schemas.microsoft.com/office/powerpoint/2010/main" val="10070876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UI and UX Requirements</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User interface requirements</a:t>
            </a:r>
          </a:p>
          <a:p>
            <a:pPr lvl="1"/>
            <a:r>
              <a:rPr lang="en-US"/>
              <a:t>Form factor (screen/device)</a:t>
            </a:r>
          </a:p>
          <a:p>
            <a:pPr lvl="1"/>
            <a:r>
              <a:rPr lang="en-US"/>
              <a:t>Input method (device)</a:t>
            </a:r>
          </a:p>
          <a:p>
            <a:pPr lvl="1"/>
            <a:r>
              <a:rPr lang="en-US"/>
              <a:t>Style and theme (branding)</a:t>
            </a:r>
          </a:p>
          <a:p>
            <a:pPr lvl="1"/>
            <a:r>
              <a:rPr lang="en-US"/>
              <a:t>Accessibility (physical disability)</a:t>
            </a:r>
          </a:p>
          <a:p>
            <a:r>
              <a:rPr lang="en-US"/>
              <a:t>User experience requirements</a:t>
            </a:r>
          </a:p>
          <a:p>
            <a:pPr lvl="1"/>
            <a:r>
              <a:rPr lang="en-US"/>
              <a:t>Interactions</a:t>
            </a:r>
          </a:p>
          <a:p>
            <a:pPr lvl="1"/>
            <a:r>
              <a:rPr lang="en-US"/>
              <a:t>Input/actions</a:t>
            </a:r>
          </a:p>
          <a:p>
            <a:pPr lvl="1"/>
            <a:r>
              <a:rPr lang="en-US"/>
              <a:t>Alerts</a:t>
            </a:r>
          </a:p>
          <a:p>
            <a:pPr lvl="1"/>
            <a:r>
              <a:rPr lang="en-US"/>
              <a:t>Links</a:t>
            </a:r>
          </a:p>
          <a:p>
            <a:pPr lvl="1"/>
            <a:r>
              <a:rPr lang="en-US"/>
              <a:t>Subscribing</a:t>
            </a:r>
          </a:p>
        </p:txBody>
      </p:sp>
    </p:spTree>
    <p:extLst>
      <p:ext uri="{BB962C8B-B14F-4D97-AF65-F5344CB8AC3E}">
        <p14:creationId xmlns:p14="http://schemas.microsoft.com/office/powerpoint/2010/main" val="230829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534837"/>
            <a:ext cx="7384111" cy="1107996"/>
          </a:xfrm>
        </p:spPr>
        <p:txBody>
          <a:bodyPr/>
          <a:lstStyle/>
          <a:p>
            <a:r>
              <a:rPr lang="en-US" sz="4800"/>
              <a:t>DEMO</a:t>
            </a:r>
            <a:br>
              <a:rPr lang="en-US" sz="4800"/>
            </a:br>
            <a:r>
              <a:rPr lang="en-US" sz="2400">
                <a:hlinkClick r:id="rId3"/>
              </a:rPr>
              <a:t>Microsoft Power BI</a:t>
            </a:r>
            <a:endParaRPr lang="en-US" sz="2400"/>
          </a:p>
        </p:txBody>
      </p:sp>
    </p:spTree>
    <p:extLst>
      <p:ext uri="{BB962C8B-B14F-4D97-AF65-F5344CB8AC3E}">
        <p14:creationId xmlns:p14="http://schemas.microsoft.com/office/powerpoint/2010/main" val="279216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67" name="Group 66">
            <a:extLst>
              <a:ext uri="{FF2B5EF4-FFF2-40B4-BE49-F238E27FC236}">
                <a16:creationId xmlns:a16="http://schemas.microsoft.com/office/drawing/2014/main" id="{34B5EA52-5A37-49C5-9C76-491779686EC8}"/>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grpSp>
        <p:nvGrpSpPr>
          <p:cNvPr id="79" name="Group 78">
            <a:extLst>
              <a:ext uri="{FF2B5EF4-FFF2-40B4-BE49-F238E27FC236}">
                <a16:creationId xmlns:a16="http://schemas.microsoft.com/office/drawing/2014/main" id="{41005985-A9E1-4FB7-B3F2-CAA00A4A6111}"/>
              </a:ext>
            </a:extLst>
          </p:cNvPr>
          <p:cNvGrpSpPr/>
          <p:nvPr/>
        </p:nvGrpSpPr>
        <p:grpSpPr>
          <a:xfrm>
            <a:off x="7900885" y="540674"/>
            <a:ext cx="3882945" cy="2604899"/>
            <a:chOff x="665628" y="2493869"/>
            <a:chExt cx="2572872" cy="2554381"/>
          </a:xfrm>
        </p:grpSpPr>
        <p:sp>
          <p:nvSpPr>
            <p:cNvPr id="80" name="Rectangle: Rounded Corners 79">
              <a:extLst>
                <a:ext uri="{FF2B5EF4-FFF2-40B4-BE49-F238E27FC236}">
                  <a16:creationId xmlns:a16="http://schemas.microsoft.com/office/drawing/2014/main" id="{0E712566-7A6D-4AA5-96D3-FA4A6C425C38}"/>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81" name="Rectangle: Rounded Corners 80">
              <a:extLst>
                <a:ext uri="{FF2B5EF4-FFF2-40B4-BE49-F238E27FC236}">
                  <a16:creationId xmlns:a16="http://schemas.microsoft.com/office/drawing/2014/main" id="{2CB0F0F0-9A85-48F7-B02E-08DA90007224}"/>
                </a:ext>
              </a:extLst>
            </p:cNvPr>
            <p:cNvSpPr/>
            <p:nvPr/>
          </p:nvSpPr>
          <p:spPr>
            <a:xfrm>
              <a:off x="665628" y="2493869"/>
              <a:ext cx="2572871" cy="373156"/>
            </a:xfrm>
            <a:prstGeom prst="roundRect">
              <a:avLst>
                <a:gd name="adj" fmla="val 32823"/>
              </a:avLst>
            </a:prstGeom>
            <a:solidFill>
              <a:srgbClr val="B64DD3"/>
            </a:solidFill>
            <a:ln>
              <a:solidFill>
                <a:srgbClr val="B64DD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82" name="Rectangle: Rounded Corners 81">
              <a:extLst>
                <a:ext uri="{FF2B5EF4-FFF2-40B4-BE49-F238E27FC236}">
                  <a16:creationId xmlns:a16="http://schemas.microsoft.com/office/drawing/2014/main" id="{F864AE7F-C65B-4B7A-B1E3-E91511452F8D}"/>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B64DD3"/>
                  </a:highlight>
                  <a:latin typeface="Nexa Heavy" panose="02000000000000000000" pitchFamily="2" charset="0"/>
                  <a:cs typeface="Segoe UI Semibold" panose="020B0702040204020203" pitchFamily="34" charset="0"/>
                </a:rPr>
                <a:t>ENCOMPASS</a:t>
              </a:r>
            </a:p>
            <a:p>
              <a:pPr algn="ctr" defTabSz="932649">
                <a:lnSpc>
                  <a:spcPts val="1836"/>
                </a:lnSpc>
                <a:defRPr/>
              </a:pPr>
              <a:r>
                <a:rPr lang="en-US" sz="1836">
                  <a:solidFill>
                    <a:srgbClr val="000000"/>
                  </a:solidFill>
                  <a:latin typeface="Segoe UI Semibold" panose="020B0702040204020203" pitchFamily="34" charset="0"/>
                  <a:cs typeface="Segoe UI Semibold" panose="020B0702040204020203" pitchFamily="34" charset="0"/>
                </a:rPr>
                <a:t> </a:t>
              </a:r>
              <a:r>
                <a:rPr lang="en-US" sz="1428">
                  <a:solidFill>
                    <a:srgbClr val="000000"/>
                  </a:solidFill>
                  <a:latin typeface="Segoe UI Semibold" panose="020B0702040204020203" pitchFamily="34" charset="0"/>
                  <a:cs typeface="Segoe UI Semibold" panose="020B0702040204020203" pitchFamily="34" charset="0"/>
                </a:rPr>
                <a:t>THE</a:t>
              </a:r>
              <a:r>
                <a:rPr lang="en-US" sz="1836">
                  <a:solidFill>
                    <a:srgbClr val="000000"/>
                  </a:solidFill>
                  <a:latin typeface="Segoe UI Semibold" panose="020B0702040204020203" pitchFamily="34" charset="0"/>
                  <a:cs typeface="Segoe UI Semibold" panose="020B0702040204020203" pitchFamily="34" charset="0"/>
                </a:rPr>
                <a:t> </a:t>
              </a:r>
              <a:r>
                <a:rPr lang="en-US" sz="1836">
                  <a:solidFill>
                    <a:srgbClr val="000000"/>
                  </a:solidFill>
                  <a:latin typeface="Nexa Heavy" panose="02000000000000000000" pitchFamily="2" charset="0"/>
                  <a:cs typeface="Segoe UI Semibold" panose="020B0702040204020203" pitchFamily="34" charset="0"/>
                </a:rPr>
                <a:t>USER EXPERIENCE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Create easy, efficient, relevant, and all-round pleasant experiences for the user.</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84" name="Group 83">
            <a:extLst>
              <a:ext uri="{FF2B5EF4-FFF2-40B4-BE49-F238E27FC236}">
                <a16:creationId xmlns:a16="http://schemas.microsoft.com/office/drawing/2014/main" id="{C0385E0B-959B-4914-A230-D6B4A0583905}"/>
              </a:ext>
            </a:extLst>
          </p:cNvPr>
          <p:cNvGrpSpPr/>
          <p:nvPr/>
        </p:nvGrpSpPr>
        <p:grpSpPr>
          <a:xfrm>
            <a:off x="5283017" y="5158774"/>
            <a:ext cx="703811" cy="703811"/>
            <a:chOff x="4514418" y="598134"/>
            <a:chExt cx="690162" cy="690162"/>
          </a:xfrm>
        </p:grpSpPr>
        <p:grpSp>
          <p:nvGrpSpPr>
            <p:cNvPr id="85" name="Group 84">
              <a:extLst>
                <a:ext uri="{FF2B5EF4-FFF2-40B4-BE49-F238E27FC236}">
                  <a16:creationId xmlns:a16="http://schemas.microsoft.com/office/drawing/2014/main" id="{869AD3AE-EABA-44D8-8302-D00F33931595}"/>
                </a:ext>
              </a:extLst>
            </p:cNvPr>
            <p:cNvGrpSpPr/>
            <p:nvPr/>
          </p:nvGrpSpPr>
          <p:grpSpPr>
            <a:xfrm>
              <a:off x="4514418" y="598134"/>
              <a:ext cx="690162" cy="690162"/>
              <a:chOff x="6989114" y="876300"/>
              <a:chExt cx="1257300" cy="1257300"/>
            </a:xfrm>
          </p:grpSpPr>
          <p:sp>
            <p:nvSpPr>
              <p:cNvPr id="87" name="Oval 86">
                <a:extLst>
                  <a:ext uri="{FF2B5EF4-FFF2-40B4-BE49-F238E27FC236}">
                    <a16:creationId xmlns:a16="http://schemas.microsoft.com/office/drawing/2014/main" id="{FEE5566F-D0DA-4B93-B8AB-1EB982B04D55}"/>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88" name="Chord 87">
                <a:extLst>
                  <a:ext uri="{FF2B5EF4-FFF2-40B4-BE49-F238E27FC236}">
                    <a16:creationId xmlns:a16="http://schemas.microsoft.com/office/drawing/2014/main" id="{5F76925B-CE4B-476F-8E1C-43DF0DA1D8C9}"/>
                  </a:ext>
                </a:extLst>
              </p:cNvPr>
              <p:cNvSpPr/>
              <p:nvPr/>
            </p:nvSpPr>
            <p:spPr>
              <a:xfrm rot="17507038">
                <a:off x="7063406" y="950592"/>
                <a:ext cx="1108714" cy="1108714"/>
              </a:xfrm>
              <a:prstGeom prst="chord">
                <a:avLst/>
              </a:prstGeom>
              <a:solidFill>
                <a:srgbClr val="B64DD3"/>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86" name="TextBox 85">
              <a:extLst>
                <a:ext uri="{FF2B5EF4-FFF2-40B4-BE49-F238E27FC236}">
                  <a16:creationId xmlns:a16="http://schemas.microsoft.com/office/drawing/2014/main" id="{FB4ADE6F-3D0A-4571-A538-08807B30F2A5}"/>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3</a:t>
              </a:r>
            </a:p>
          </p:txBody>
        </p:sp>
      </p:grpSp>
    </p:spTree>
    <p:extLst>
      <p:ext uri="{BB962C8B-B14F-4D97-AF65-F5344CB8AC3E}">
        <p14:creationId xmlns:p14="http://schemas.microsoft.com/office/powerpoint/2010/main" val="326725444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Report pages – similar to worksheets in Excel</a:t>
            </a:r>
          </a:p>
          <a:p>
            <a:r>
              <a:rPr lang="en-US"/>
              <a:t>Report objects</a:t>
            </a:r>
          </a:p>
          <a:p>
            <a:pPr lvl="1"/>
            <a:r>
              <a:rPr lang="en-US"/>
              <a:t>Visuals – visualize data</a:t>
            </a:r>
          </a:p>
          <a:p>
            <a:pPr lvl="1"/>
            <a:r>
              <a:rPr lang="en-US"/>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388137"/>
            <a:ext cx="95919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a:t>
            </a:r>
            <a:br>
              <a:rPr lang="en-US" sz="1428" kern="0">
                <a:gradFill>
                  <a:gsLst>
                    <a:gs pos="82000">
                      <a:srgbClr val="FFFFFF"/>
                    </a:gs>
                    <a:gs pos="0">
                      <a:srgbClr val="FFFFFF"/>
                    </a:gs>
                  </a:gsLst>
                  <a:lin ang="2700000" scaled="1"/>
                </a:gradFill>
                <a:latin typeface="Segoe UI Semibold"/>
              </a:rPr>
            </a:br>
            <a:r>
              <a:rPr lang="en-US" sz="1428" kern="0">
                <a:gradFill>
                  <a:gsLst>
                    <a:gs pos="82000">
                      <a:srgbClr val="FFFFFF"/>
                    </a:gs>
                    <a:gs pos="0">
                      <a:srgbClr val="FFFFFF"/>
                    </a:gs>
                  </a:gsLst>
                  <a:lin ang="2700000" scaled="1"/>
                </a:gradFill>
                <a:latin typeface="Segoe UI Semibold"/>
              </a:rPr>
              <a:t>modeling</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197721"/>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1262" y="4642650"/>
            <a:ext cx="1138708" cy="59316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Business logic and metrics</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a:solidFill>
                    <a:srgbClr val="171717"/>
                  </a:solidFill>
                  <a:latin typeface="+mj-lt"/>
                </a:rPr>
                <a:t>For enterprise scale deployments, it's recommended to separate the data preparation, dataset, and report development from a single file solution.</a:t>
              </a:r>
              <a:endParaRPr lang="en-US" sz="140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 In An Analytical Report</a:t>
            </a:r>
          </a:p>
        </p:txBody>
      </p:sp>
      <p:sp>
        <p:nvSpPr>
          <p:cNvPr id="7" name="Text Placeholder 2">
            <a:extLst>
              <a:ext uri="{FF2B5EF4-FFF2-40B4-BE49-F238E27FC236}">
                <a16:creationId xmlns:a16="http://schemas.microsoft.com/office/drawing/2014/main" id="{470ACD85-FF7B-44A0-B033-1AE5B5FA9281}"/>
              </a:ext>
            </a:extLst>
          </p:cNvPr>
          <p:cNvSpPr txBox="1">
            <a:spLocks/>
          </p:cNvSpPr>
          <p:nvPr/>
        </p:nvSpPr>
        <p:spPr>
          <a:xfrm>
            <a:off x="595915" y="1464074"/>
            <a:ext cx="11239464" cy="1858457"/>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Analytical query</a:t>
            </a:r>
          </a:p>
          <a:p>
            <a:pPr lvl="1"/>
            <a:r>
              <a:rPr lang="en-US"/>
              <a:t>Filter (or slicing) - target relevant data</a:t>
            </a:r>
          </a:p>
          <a:p>
            <a:pPr lvl="1"/>
            <a:r>
              <a:rPr lang="en-US"/>
              <a:t>Group (or dicing)</a:t>
            </a:r>
          </a:p>
          <a:p>
            <a:pPr lvl="1"/>
            <a:r>
              <a:rPr lang="en-US"/>
              <a:t>Summarize</a:t>
            </a:r>
          </a:p>
        </p:txBody>
      </p:sp>
      <p:pic>
        <p:nvPicPr>
          <p:cNvPr id="9" name="Picture 2" descr="An animation shows the sequence of the filter, group and summarize query phases.">
            <a:extLst>
              <a:ext uri="{FF2B5EF4-FFF2-40B4-BE49-F238E27FC236}">
                <a16:creationId xmlns:a16="http://schemas.microsoft.com/office/drawing/2014/main" id="{E50D7A60-E782-4DFB-8109-3E9EEA8B3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637" y="3497262"/>
            <a:ext cx="7315201" cy="19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807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Placement – reading order (e.g., left to right)</a:t>
            </a:r>
          </a:p>
          <a:p>
            <a:r>
              <a:rPr lang="en-US"/>
              <a:t>Balance – stability and structure in design</a:t>
            </a:r>
          </a:p>
          <a:p>
            <a:r>
              <a:rPr lang="en-US"/>
              <a:t>Proximity – place related objects close to each other</a:t>
            </a:r>
          </a:p>
        </p:txBody>
      </p:sp>
      <p:pic>
        <p:nvPicPr>
          <p:cNvPr id="562178" name="Picture 2" descr="Image shows an example of a report layout that has a key metrics section highlighted in a red box.">
            <a:extLst>
              <a:ext uri="{FF2B5EF4-FFF2-40B4-BE49-F238E27FC236}">
                <a16:creationId xmlns:a16="http://schemas.microsoft.com/office/drawing/2014/main" id="{250A9B7B-284B-4BB1-ABC6-AF2545A3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227218"/>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301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62178"/>
                                        </p:tgtEl>
                                        <p:attrNameLst>
                                          <p:attrName>style.visibility</p:attrName>
                                        </p:attrNameLst>
                                      </p:cBhvr>
                                      <p:to>
                                        <p:strVal val="visible"/>
                                      </p:to>
                                    </p:set>
                                    <p:anim calcmode="lin" valueType="num">
                                      <p:cBhvr additive="base">
                                        <p:cTn id="15" dur="500" fill="hold"/>
                                        <p:tgtEl>
                                          <p:spTgt spid="562178"/>
                                        </p:tgtEl>
                                        <p:attrNameLst>
                                          <p:attrName>ppt_x</p:attrName>
                                        </p:attrNameLst>
                                      </p:cBhvr>
                                      <p:tavLst>
                                        <p:tav tm="0">
                                          <p:val>
                                            <p:strVal val="#ppt_x"/>
                                          </p:val>
                                        </p:tav>
                                        <p:tav tm="100000">
                                          <p:val>
                                            <p:strVal val="#ppt_x"/>
                                          </p:val>
                                        </p:tav>
                                      </p:tavLst>
                                    </p:anim>
                                    <p:anim calcmode="lin" valueType="num">
                                      <p:cBhvr additive="base">
                                        <p:cTn id="16" dur="500" fill="hold"/>
                                        <p:tgtEl>
                                          <p:spTgt spid="562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310697"/>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p:txBody>
      </p:sp>
      <p:pic>
        <p:nvPicPr>
          <p:cNvPr id="562180" name="Picture 4" descr="Image shows an example of a report layout that has two bar chart visuals. The top selling product bar is highlighted in blue, while the remaining bars are grey.">
            <a:extLst>
              <a:ext uri="{FF2B5EF4-FFF2-40B4-BE49-F238E27FC236}">
                <a16:creationId xmlns:a16="http://schemas.microsoft.com/office/drawing/2014/main" id="{E5152702-30FB-4939-9A08-CF949FC8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859271"/>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anim calcmode="lin" valueType="num">
                                      <p:cBhvr additive="base">
                                        <p:cTn id="7" dur="500" fill="hold"/>
                                        <p:tgtEl>
                                          <p:spTgt spid="562180"/>
                                        </p:tgtEl>
                                        <p:attrNameLst>
                                          <p:attrName>ppt_x</p:attrName>
                                        </p:attrNameLst>
                                      </p:cBhvr>
                                      <p:tavLst>
                                        <p:tav tm="0">
                                          <p:val>
                                            <p:strVal val="#ppt_x"/>
                                          </p:val>
                                        </p:tav>
                                        <p:tav tm="100000">
                                          <p:val>
                                            <p:strVal val="#ppt_x"/>
                                          </p:val>
                                        </p:tav>
                                      </p:tavLst>
                                    </p:anim>
                                    <p:anim calcmode="lin" valueType="num">
                                      <p:cBhvr additive="base">
                                        <p:cTn id="8" dur="500" fill="hold"/>
                                        <p:tgtEl>
                                          <p:spTgt spid="562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spTree>
    <p:extLst>
      <p:ext uri="{BB962C8B-B14F-4D97-AF65-F5344CB8AC3E}">
        <p14:creationId xmlns:p14="http://schemas.microsoft.com/office/powerpoint/2010/main" val="168412106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pic>
        <p:nvPicPr>
          <p:cNvPr id="563202" name="Picture 2" descr="Image shows an example of a report layout that has a key metrics section. Two red boxes highlight five card visuals that display key metric values.">
            <a:extLst>
              <a:ext uri="{FF2B5EF4-FFF2-40B4-BE49-F238E27FC236}">
                <a16:creationId xmlns:a16="http://schemas.microsoft.com/office/drawing/2014/main" id="{D7B30578-8D65-482E-83E6-E99C48674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20" y="2016637"/>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7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02"/>
                                        </p:tgtEl>
                                        <p:attrNameLst>
                                          <p:attrName>style.visibility</p:attrName>
                                        </p:attrNameLst>
                                      </p:cBhvr>
                                      <p:to>
                                        <p:strVal val="visible"/>
                                      </p:to>
                                    </p:set>
                                    <p:anim calcmode="lin" valueType="num">
                                      <p:cBhvr additive="base">
                                        <p:cTn id="7" dur="500" fill="hold"/>
                                        <p:tgtEl>
                                          <p:spTgt spid="563202"/>
                                        </p:tgtEl>
                                        <p:attrNameLst>
                                          <p:attrName>ppt_x</p:attrName>
                                        </p:attrNameLst>
                                      </p:cBhvr>
                                      <p:tavLst>
                                        <p:tav tm="0">
                                          <p:val>
                                            <p:strVal val="#ppt_x"/>
                                          </p:val>
                                        </p:tav>
                                        <p:tav tm="100000">
                                          <p:val>
                                            <p:strVal val="#ppt_x"/>
                                          </p:val>
                                        </p:tav>
                                      </p:tavLst>
                                    </p:anim>
                                    <p:anim calcmode="lin" valueType="num">
                                      <p:cBhvr additive="base">
                                        <p:cTn id="8" dur="500" fill="hold"/>
                                        <p:tgtEl>
                                          <p:spTgt spid="563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4472C4"/>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4472C4"/>
                  </a:highlight>
                  <a:latin typeface="Nexa Heavy" panose="02000000000000000000" pitchFamily="2" charset="0"/>
                  <a:cs typeface="Segoe UI Semibold" panose="020B0702040204020203" pitchFamily="34" charset="0"/>
                </a:rPr>
                <a:t>VISUALIZE</a:t>
              </a:r>
            </a:p>
            <a:p>
              <a:pPr algn="ctr" defTabSz="932649">
                <a:lnSpc>
                  <a:spcPts val="1836"/>
                </a:lnSpc>
                <a:defRPr/>
              </a:pPr>
              <a:r>
                <a:rPr lang="en-US" sz="1428">
                  <a:solidFill>
                    <a:srgbClr val="000000"/>
                  </a:solidFill>
                  <a:latin typeface="Segoe UI Semibold" panose="020B0702040204020203" pitchFamily="34" charset="0"/>
                  <a:cs typeface="Segoe UI Semibold" panose="020B0702040204020203" pitchFamily="34" charset="0"/>
                </a:rPr>
                <a:t>YOUR </a:t>
              </a:r>
              <a:r>
                <a:rPr lang="en-US" sz="1836">
                  <a:solidFill>
                    <a:srgbClr val="000000"/>
                  </a:solidFill>
                  <a:latin typeface="Nexa Heavy" panose="02000000000000000000" pitchFamily="2" charset="0"/>
                  <a:cs typeface="Segoe UI Semibold" panose="020B0702040204020203" pitchFamily="34" charset="0"/>
                </a:rPr>
                <a:t>DATA</a:t>
              </a:r>
              <a:r>
                <a:rPr lang="en-US" sz="1836">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Generate a range of alternative, creative visualizations to tell the stories your users want to know </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67" name="Group 66">
            <a:extLst>
              <a:ext uri="{FF2B5EF4-FFF2-40B4-BE49-F238E27FC236}">
                <a16:creationId xmlns:a16="http://schemas.microsoft.com/office/drawing/2014/main" id="{14A6EABE-E28C-48C3-A8B8-246D2C877B1B}"/>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7F7A96D-679C-4442-80E8-81FB3DC300EE}"/>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94F7294C-BB8B-44FB-ABA4-A5CFA3428B9E}"/>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D98E16B4-3D6D-4237-8009-6BA439A490D3}"/>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85FC7E19-5388-4E18-B337-85C74DC9C517}"/>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70661257-72E8-46D2-ACAE-AC262E8B8F03}"/>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33C6BCBB-77DD-4913-A44A-F29AB0A5E9A3}"/>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grpSp>
        <p:nvGrpSpPr>
          <p:cNvPr id="47" name="Group 46">
            <a:extLst>
              <a:ext uri="{FF2B5EF4-FFF2-40B4-BE49-F238E27FC236}">
                <a16:creationId xmlns:a16="http://schemas.microsoft.com/office/drawing/2014/main" id="{D042C416-B8A7-4373-93A8-890C7A926121}"/>
              </a:ext>
            </a:extLst>
          </p:cNvPr>
          <p:cNvGrpSpPr/>
          <p:nvPr/>
        </p:nvGrpSpPr>
        <p:grpSpPr>
          <a:xfrm>
            <a:off x="2679070" y="5250360"/>
            <a:ext cx="703811" cy="703811"/>
            <a:chOff x="4514418" y="598134"/>
            <a:chExt cx="690162" cy="690162"/>
          </a:xfrm>
        </p:grpSpPr>
        <p:grpSp>
          <p:nvGrpSpPr>
            <p:cNvPr id="48" name="Group 47">
              <a:extLst>
                <a:ext uri="{FF2B5EF4-FFF2-40B4-BE49-F238E27FC236}">
                  <a16:creationId xmlns:a16="http://schemas.microsoft.com/office/drawing/2014/main" id="{B8E4E62A-72E5-4B99-9346-97B81E053339}"/>
                </a:ext>
              </a:extLst>
            </p:cNvPr>
            <p:cNvGrpSpPr/>
            <p:nvPr/>
          </p:nvGrpSpPr>
          <p:grpSpPr>
            <a:xfrm>
              <a:off x="4514418" y="598134"/>
              <a:ext cx="690162" cy="690162"/>
              <a:chOff x="6989114" y="876300"/>
              <a:chExt cx="1257300" cy="1257300"/>
            </a:xfrm>
          </p:grpSpPr>
          <p:sp>
            <p:nvSpPr>
              <p:cNvPr id="50" name="Oval 49">
                <a:extLst>
                  <a:ext uri="{FF2B5EF4-FFF2-40B4-BE49-F238E27FC236}">
                    <a16:creationId xmlns:a16="http://schemas.microsoft.com/office/drawing/2014/main" id="{711E9319-1813-4429-A655-7D91BC50D384}"/>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51" name="Chord 50">
                <a:extLst>
                  <a:ext uri="{FF2B5EF4-FFF2-40B4-BE49-F238E27FC236}">
                    <a16:creationId xmlns:a16="http://schemas.microsoft.com/office/drawing/2014/main" id="{0D02D9ED-56CB-4CB7-B147-F50050DFFD11}"/>
                  </a:ext>
                </a:extLst>
              </p:cNvPr>
              <p:cNvSpPr/>
              <p:nvPr/>
            </p:nvSpPr>
            <p:spPr>
              <a:xfrm rot="17507038">
                <a:off x="7063406" y="950592"/>
                <a:ext cx="1108714" cy="1108714"/>
              </a:xfrm>
              <a:prstGeom prst="chord">
                <a:avLst/>
              </a:prstGeom>
              <a:solidFill>
                <a:schemeClr val="accent1"/>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49" name="TextBox 48">
              <a:extLst>
                <a:ext uri="{FF2B5EF4-FFF2-40B4-BE49-F238E27FC236}">
                  <a16:creationId xmlns:a16="http://schemas.microsoft.com/office/drawing/2014/main" id="{05576674-AC0C-4AC2-8FA0-D432867BE873}"/>
                </a:ext>
              </a:extLst>
            </p:cNvPr>
            <p:cNvSpPr txBox="1"/>
            <p:nvPr/>
          </p:nvSpPr>
          <p:spPr>
            <a:xfrm>
              <a:off x="4647435" y="744334"/>
              <a:ext cx="412292"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4</a:t>
              </a:r>
            </a:p>
          </p:txBody>
        </p:sp>
      </p:grpSp>
    </p:spTree>
    <p:extLst>
      <p:ext uri="{BB962C8B-B14F-4D97-AF65-F5344CB8AC3E}">
        <p14:creationId xmlns:p14="http://schemas.microsoft.com/office/powerpoint/2010/main" val="101754615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4"/>
            <a:ext cx="11149186" cy="1883353"/>
          </a:xfrm>
        </p:spPr>
        <p:txBody>
          <a:bodyPr/>
          <a:lstStyle/>
          <a:p>
            <a:pPr marL="0" indent="0" algn="ctr">
              <a:buNone/>
            </a:pPr>
            <a:r>
              <a:rPr lang="en-US" sz="3600"/>
              <a:t>Select visual type to communicate information </a:t>
            </a:r>
          </a:p>
          <a:p>
            <a:pPr marL="0" indent="0" algn="ctr">
              <a:buNone/>
            </a:pPr>
            <a:r>
              <a:rPr lang="en-US" sz="3600" b="1"/>
              <a:t>clearly</a:t>
            </a:r>
            <a:r>
              <a:rPr lang="en-US" sz="3600"/>
              <a:t> &amp; </a:t>
            </a:r>
            <a:r>
              <a:rPr lang="en-US" sz="3600" b="1"/>
              <a:t>effectively</a:t>
            </a:r>
          </a:p>
          <a:p>
            <a:pPr algn="ctr"/>
            <a:endParaRPr lang="en-US" sz="3600"/>
          </a:p>
        </p:txBody>
      </p:sp>
      <p:grpSp>
        <p:nvGrpSpPr>
          <p:cNvPr id="6" name="Group 5">
            <a:extLst>
              <a:ext uri="{FF2B5EF4-FFF2-40B4-BE49-F238E27FC236}">
                <a16:creationId xmlns:a16="http://schemas.microsoft.com/office/drawing/2014/main" id="{0B2FABBC-413B-4107-A19A-1AAED4A38A7E}"/>
              </a:ext>
            </a:extLst>
          </p:cNvPr>
          <p:cNvGrpSpPr/>
          <p:nvPr/>
        </p:nvGrpSpPr>
        <p:grpSpPr>
          <a:xfrm>
            <a:off x="1968073" y="3055886"/>
            <a:ext cx="8498743" cy="3795677"/>
            <a:chOff x="364746" y="1290004"/>
            <a:chExt cx="8499828" cy="3796162"/>
          </a:xfrm>
        </p:grpSpPr>
        <p:sp>
          <p:nvSpPr>
            <p:cNvPr id="7" name="TextBox 6">
              <a:extLst>
                <a:ext uri="{FF2B5EF4-FFF2-40B4-BE49-F238E27FC236}">
                  <a16:creationId xmlns:a16="http://schemas.microsoft.com/office/drawing/2014/main" id="{D83EAC4C-F1B8-4B58-9BE1-775FA73DC4E6}"/>
                </a:ext>
              </a:extLst>
            </p:cNvPr>
            <p:cNvSpPr txBox="1"/>
            <p:nvPr/>
          </p:nvSpPr>
          <p:spPr>
            <a:xfrm>
              <a:off x="1786298" y="2098131"/>
              <a:ext cx="2864887" cy="923330"/>
            </a:xfrm>
            <a:prstGeom prst="rect">
              <a:avLst/>
            </a:prstGeom>
            <a:noFill/>
          </p:spPr>
          <p:txBody>
            <a:bodyPr wrap="none" rtlCol="0">
              <a:spAutoFit/>
            </a:bodyPr>
            <a:lstStyle/>
            <a:p>
              <a:pPr defTabSz="932649">
                <a:defRPr/>
              </a:pPr>
              <a:r>
                <a:rPr lang="en-US" sz="5399" b="1">
                  <a:solidFill>
                    <a:srgbClr val="000000"/>
                  </a:solidFill>
                  <a:latin typeface="Segoe UI Semibold"/>
                  <a:cs typeface="Leelawadee" panose="020B0502040204020203" pitchFamily="34" charset="-34"/>
                </a:rPr>
                <a:t>Numeric</a:t>
              </a:r>
              <a:endParaRPr lang="en-US" sz="5999" b="1">
                <a:solidFill>
                  <a:srgbClr val="F2C811"/>
                </a:solidFill>
                <a:latin typeface="Segoe UI Semibold"/>
                <a:cs typeface="Leelawadee" panose="020B0502040204020203" pitchFamily="34" charset="-34"/>
              </a:endParaRPr>
            </a:p>
          </p:txBody>
        </p:sp>
        <p:sp>
          <p:nvSpPr>
            <p:cNvPr id="8" name="TextBox 7">
              <a:extLst>
                <a:ext uri="{FF2B5EF4-FFF2-40B4-BE49-F238E27FC236}">
                  <a16:creationId xmlns:a16="http://schemas.microsoft.com/office/drawing/2014/main" id="{ADF0A30D-FBC7-4321-A6E8-5A4C4576AB67}"/>
                </a:ext>
              </a:extLst>
            </p:cNvPr>
            <p:cNvSpPr txBox="1"/>
            <p:nvPr/>
          </p:nvSpPr>
          <p:spPr>
            <a:xfrm>
              <a:off x="1400615" y="1290004"/>
              <a:ext cx="1818126" cy="1107996"/>
            </a:xfrm>
            <a:prstGeom prst="rect">
              <a:avLst/>
            </a:prstGeom>
            <a:noFill/>
          </p:spPr>
          <p:txBody>
            <a:bodyPr wrap="none" rtlCol="0">
              <a:spAutoFit/>
            </a:bodyPr>
            <a:lstStyle/>
            <a:p>
              <a:pPr defTabSz="932649">
                <a:defRPr/>
              </a:pPr>
              <a:r>
                <a:rPr lang="en-US" sz="6599" b="1">
                  <a:solidFill>
                    <a:srgbClr val="F2C811"/>
                  </a:solidFill>
                  <a:latin typeface="Segoe UI Semibold"/>
                  <a:cs typeface="Leelawadee" panose="020B0502040204020203" pitchFamily="34" charset="-34"/>
                </a:rPr>
                <a:t>Grid</a:t>
              </a:r>
              <a:endParaRPr lang="en-US" sz="6599" b="1">
                <a:solidFill>
                  <a:srgbClr val="000000"/>
                </a:solidFill>
                <a:latin typeface="Segoe UI Semibold"/>
                <a:cs typeface="Leelawadee" panose="020B0502040204020203" pitchFamily="34" charset="-34"/>
              </a:endParaRPr>
            </a:p>
          </p:txBody>
        </p:sp>
        <p:sp>
          <p:nvSpPr>
            <p:cNvPr id="9" name="Rectangle 8">
              <a:extLst>
                <a:ext uri="{FF2B5EF4-FFF2-40B4-BE49-F238E27FC236}">
                  <a16:creationId xmlns:a16="http://schemas.microsoft.com/office/drawing/2014/main" id="{CD81A78D-427A-44B8-B508-B37C2E3877AE}"/>
                </a:ext>
              </a:extLst>
            </p:cNvPr>
            <p:cNvSpPr/>
            <p:nvPr/>
          </p:nvSpPr>
          <p:spPr>
            <a:xfrm>
              <a:off x="3880004" y="1406150"/>
              <a:ext cx="3122137" cy="830997"/>
            </a:xfrm>
            <a:prstGeom prst="rect">
              <a:avLst/>
            </a:prstGeom>
          </p:spPr>
          <p:txBody>
            <a:bodyPr wrap="none">
              <a:spAutoFit/>
            </a:bodyPr>
            <a:lstStyle/>
            <a:p>
              <a:pPr defTabSz="932649">
                <a:defRPr/>
              </a:pPr>
              <a:r>
                <a:rPr lang="en-US" sz="4800" b="1">
                  <a:solidFill>
                    <a:srgbClr val="000000"/>
                  </a:solidFill>
                  <a:latin typeface="Segoe UI Semibold"/>
                  <a:cs typeface="Leelawadee" panose="020B0502040204020203" pitchFamily="34" charset="-34"/>
                </a:rPr>
                <a:t>Geospatial</a:t>
              </a:r>
              <a:endParaRPr lang="en-US" sz="4800" b="1">
                <a:solidFill>
                  <a:srgbClr val="F2C811"/>
                </a:solidFill>
                <a:latin typeface="Segoe UI Semibold"/>
                <a:cs typeface="Leelawadee" panose="020B0502040204020203" pitchFamily="34" charset="-34"/>
              </a:endParaRPr>
            </a:p>
          </p:txBody>
        </p:sp>
        <p:sp>
          <p:nvSpPr>
            <p:cNvPr id="11" name="TextBox 10">
              <a:extLst>
                <a:ext uri="{FF2B5EF4-FFF2-40B4-BE49-F238E27FC236}">
                  <a16:creationId xmlns:a16="http://schemas.microsoft.com/office/drawing/2014/main" id="{A5DBA787-A7D4-4357-8B6C-DD9A40EBACD7}"/>
                </a:ext>
              </a:extLst>
            </p:cNvPr>
            <p:cNvSpPr txBox="1"/>
            <p:nvPr/>
          </p:nvSpPr>
          <p:spPr>
            <a:xfrm>
              <a:off x="5139708" y="2398000"/>
              <a:ext cx="3724866" cy="923330"/>
            </a:xfrm>
            <a:prstGeom prst="rect">
              <a:avLst/>
            </a:prstGeom>
            <a:noFill/>
          </p:spPr>
          <p:txBody>
            <a:bodyPr wrap="none" rtlCol="0">
              <a:spAutoFit/>
            </a:bodyPr>
            <a:lstStyle/>
            <a:p>
              <a:pPr defTabSz="932649">
                <a:defRPr/>
              </a:pPr>
              <a:r>
                <a:rPr lang="en-US" sz="5399" b="1">
                  <a:solidFill>
                    <a:srgbClr val="F2C811"/>
                  </a:solidFill>
                  <a:latin typeface="Segoe UI Semibold"/>
                  <a:cs typeface="Leelawadee" panose="020B0502040204020203" pitchFamily="34" charset="-34"/>
                </a:rPr>
                <a:t>Categorical</a:t>
              </a:r>
              <a:endParaRPr lang="en-US" sz="5399" b="1">
                <a:solidFill>
                  <a:srgbClr val="000000"/>
                </a:solidFill>
                <a:latin typeface="Segoe UI Semibold"/>
                <a:cs typeface="Leelawadee" panose="020B0502040204020203" pitchFamily="34" charset="-34"/>
              </a:endParaRPr>
            </a:p>
          </p:txBody>
        </p:sp>
        <p:sp>
          <p:nvSpPr>
            <p:cNvPr id="12" name="TextBox 11">
              <a:extLst>
                <a:ext uri="{FF2B5EF4-FFF2-40B4-BE49-F238E27FC236}">
                  <a16:creationId xmlns:a16="http://schemas.microsoft.com/office/drawing/2014/main" id="{C0DCF1E4-C9CE-4ED2-AC21-536A1859FAA4}"/>
                </a:ext>
              </a:extLst>
            </p:cNvPr>
            <p:cNvSpPr txBox="1"/>
            <p:nvPr/>
          </p:nvSpPr>
          <p:spPr>
            <a:xfrm>
              <a:off x="3426530" y="3431366"/>
              <a:ext cx="4960012" cy="1200329"/>
            </a:xfrm>
            <a:prstGeom prst="rect">
              <a:avLst/>
            </a:prstGeom>
            <a:noFill/>
          </p:spPr>
          <p:txBody>
            <a:bodyPr wrap="none" rtlCol="0">
              <a:spAutoFit/>
            </a:bodyPr>
            <a:lstStyle/>
            <a:p>
              <a:pPr defTabSz="932649">
                <a:defRPr/>
              </a:pPr>
              <a:r>
                <a:rPr lang="en-US" sz="7199" b="1">
                  <a:solidFill>
                    <a:srgbClr val="000000"/>
                  </a:solidFill>
                  <a:latin typeface="Segoe UI Semibold"/>
                  <a:cs typeface="Leelawadee" panose="020B0502040204020203" pitchFamily="34" charset="-34"/>
                </a:rPr>
                <a:t>Time Series</a:t>
              </a:r>
              <a:endParaRPr lang="en-US" sz="7199" b="1">
                <a:solidFill>
                  <a:srgbClr val="FFFFFF"/>
                </a:solidFill>
                <a:latin typeface="Segoe UI Semibold"/>
                <a:cs typeface="Leelawadee" panose="020B0502040204020203" pitchFamily="34" charset="-34"/>
              </a:endParaRPr>
            </a:p>
          </p:txBody>
        </p:sp>
        <p:sp>
          <p:nvSpPr>
            <p:cNvPr id="13" name="TextBox 12">
              <a:extLst>
                <a:ext uri="{FF2B5EF4-FFF2-40B4-BE49-F238E27FC236}">
                  <a16:creationId xmlns:a16="http://schemas.microsoft.com/office/drawing/2014/main" id="{9483C246-8098-4CCC-B84B-9711B980D02B}"/>
                </a:ext>
              </a:extLst>
            </p:cNvPr>
            <p:cNvSpPr txBox="1"/>
            <p:nvPr/>
          </p:nvSpPr>
          <p:spPr>
            <a:xfrm>
              <a:off x="1351570" y="4162836"/>
              <a:ext cx="4149919" cy="923330"/>
            </a:xfrm>
            <a:prstGeom prst="rect">
              <a:avLst/>
            </a:prstGeom>
            <a:noFill/>
          </p:spPr>
          <p:txBody>
            <a:bodyPr wrap="none" rtlCol="0">
              <a:spAutoFit/>
            </a:bodyPr>
            <a:lstStyle/>
            <a:p>
              <a:pPr defTabSz="932649">
                <a:defRPr/>
              </a:pPr>
              <a:r>
                <a:rPr lang="en-US" sz="5399" b="1">
                  <a:solidFill>
                    <a:srgbClr val="F2C811"/>
                  </a:solidFill>
                  <a:latin typeface="Segoe UI Semibold"/>
                  <a:cs typeface="Leelawadee" panose="020B0502040204020203" pitchFamily="34" charset="-34"/>
                </a:rPr>
                <a:t>Proportional</a:t>
              </a:r>
              <a:endParaRPr lang="en-US" sz="5999" b="1">
                <a:solidFill>
                  <a:srgbClr val="F2C811"/>
                </a:solidFill>
                <a:latin typeface="Segoe UI Semibold"/>
                <a:cs typeface="Leelawadee" panose="020B0502040204020203" pitchFamily="34" charset="-34"/>
              </a:endParaRPr>
            </a:p>
          </p:txBody>
        </p:sp>
        <p:sp>
          <p:nvSpPr>
            <p:cNvPr id="14" name="TextBox 13">
              <a:extLst>
                <a:ext uri="{FF2B5EF4-FFF2-40B4-BE49-F238E27FC236}">
                  <a16:creationId xmlns:a16="http://schemas.microsoft.com/office/drawing/2014/main" id="{05652331-68F0-42F8-BF19-CB354190D031}"/>
                </a:ext>
              </a:extLst>
            </p:cNvPr>
            <p:cNvSpPr txBox="1"/>
            <p:nvPr/>
          </p:nvSpPr>
          <p:spPr>
            <a:xfrm>
              <a:off x="364746" y="2780325"/>
              <a:ext cx="5076326" cy="1107996"/>
            </a:xfrm>
            <a:prstGeom prst="rect">
              <a:avLst/>
            </a:prstGeom>
            <a:noFill/>
          </p:spPr>
          <p:txBody>
            <a:bodyPr wrap="none" rtlCol="0">
              <a:spAutoFit/>
            </a:bodyPr>
            <a:lstStyle/>
            <a:p>
              <a:pPr defTabSz="932649">
                <a:defRPr/>
              </a:pPr>
              <a:r>
                <a:rPr lang="en-US" sz="6599" b="1">
                  <a:solidFill>
                    <a:srgbClr val="F2C811"/>
                  </a:solidFill>
                  <a:latin typeface="Segoe UI Semibold"/>
                  <a:cs typeface="Leelawadee" panose="020B0502040204020203" pitchFamily="34" charset="-34"/>
                </a:rPr>
                <a:t>Performance</a:t>
              </a:r>
            </a:p>
          </p:txBody>
        </p:sp>
      </p:grpSp>
    </p:spTree>
    <p:extLst>
      <p:ext uri="{BB962C8B-B14F-4D97-AF65-F5344CB8AC3E}">
        <p14:creationId xmlns:p14="http://schemas.microsoft.com/office/powerpoint/2010/main" val="1134581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3960910775"/>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08:00 AM – 08:15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and retrospective</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08:15 AM – 09:30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r>
                        <a:rPr lang="en-US" sz="1400" dirty="0">
                          <a:solidFill>
                            <a:schemeClr val="tx1"/>
                          </a:solidFill>
                          <a:latin typeface="+mj-lt"/>
                        </a:rPr>
                        <a:t>09:30 AM – 10:00 AM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r>
                        <a:rPr lang="en-US" sz="1400" dirty="0">
                          <a:solidFill>
                            <a:schemeClr val="tx1"/>
                          </a:solidFill>
                          <a:latin typeface="+mj-lt"/>
                        </a:rPr>
                        <a:t>12:00 PM – 01:00 PM </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 for lunch</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02:30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rPr>
                        <a:t>Closing thoughts and Q&amp;A</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876743"/>
                  </a:ext>
                </a:extLst>
              </a:tr>
            </a:tbl>
          </a:graphicData>
        </a:graphic>
      </p:graphicFrame>
    </p:spTree>
    <p:extLst>
      <p:ext uri="{BB962C8B-B14F-4D97-AF65-F5344CB8AC3E}">
        <p14:creationId xmlns:p14="http://schemas.microsoft.com/office/powerpoint/2010/main" val="590324826"/>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534837"/>
            <a:ext cx="7384111" cy="1107996"/>
          </a:xfrm>
        </p:spPr>
        <p:txBody>
          <a:bodyPr/>
          <a:lstStyle/>
          <a:p>
            <a:r>
              <a:rPr lang="en-US" sz="4800"/>
              <a:t>DEMO</a:t>
            </a:r>
            <a:br>
              <a:rPr lang="en-US" sz="4800"/>
            </a:br>
            <a:r>
              <a:rPr lang="en-US" sz="2400">
                <a:hlinkClick r:id="rId3"/>
              </a:rPr>
              <a:t>Microsoft Power BI</a:t>
            </a:r>
            <a:endParaRPr lang="en-US" sz="2400"/>
          </a:p>
        </p:txBody>
      </p:sp>
    </p:spTree>
    <p:extLst>
      <p:ext uri="{BB962C8B-B14F-4D97-AF65-F5344CB8AC3E}">
        <p14:creationId xmlns:p14="http://schemas.microsoft.com/office/powerpoint/2010/main" val="29726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67" name="Group 66">
            <a:extLst>
              <a:ext uri="{FF2B5EF4-FFF2-40B4-BE49-F238E27FC236}">
                <a16:creationId xmlns:a16="http://schemas.microsoft.com/office/drawing/2014/main" id="{34B5EA52-5A37-49C5-9C76-491779686EC8}"/>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grpSp>
      <p:grpSp>
        <p:nvGrpSpPr>
          <p:cNvPr id="40" name="Group 39">
            <a:extLst>
              <a:ext uri="{FF2B5EF4-FFF2-40B4-BE49-F238E27FC236}">
                <a16:creationId xmlns:a16="http://schemas.microsoft.com/office/drawing/2014/main" id="{9BCC7032-DE3F-4891-B388-8F05DBBE92C1}"/>
              </a:ext>
            </a:extLst>
          </p:cNvPr>
          <p:cNvGrpSpPr/>
          <p:nvPr/>
        </p:nvGrpSpPr>
        <p:grpSpPr>
          <a:xfrm>
            <a:off x="7900885" y="540674"/>
            <a:ext cx="3882945" cy="2604899"/>
            <a:chOff x="665628" y="2493869"/>
            <a:chExt cx="2572872" cy="2554381"/>
          </a:xfrm>
        </p:grpSpPr>
        <p:sp>
          <p:nvSpPr>
            <p:cNvPr id="41" name="Rectangle: Rounded Corners 40">
              <a:extLst>
                <a:ext uri="{FF2B5EF4-FFF2-40B4-BE49-F238E27FC236}">
                  <a16:creationId xmlns:a16="http://schemas.microsoft.com/office/drawing/2014/main" id="{51A000F3-99FA-44AF-9353-D8DC682589AE}"/>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2" name="Rectangle: Rounded Corners 41">
              <a:extLst>
                <a:ext uri="{FF2B5EF4-FFF2-40B4-BE49-F238E27FC236}">
                  <a16:creationId xmlns:a16="http://schemas.microsoft.com/office/drawing/2014/main" id="{A267B7EC-C2D6-4758-99D3-8F75637DFEFE}"/>
                </a:ext>
              </a:extLst>
            </p:cNvPr>
            <p:cNvSpPr/>
            <p:nvPr/>
          </p:nvSpPr>
          <p:spPr>
            <a:xfrm>
              <a:off x="665628" y="2493869"/>
              <a:ext cx="2572871" cy="373156"/>
            </a:xfrm>
            <a:prstGeom prst="roundRect">
              <a:avLst>
                <a:gd name="adj" fmla="val 32823"/>
              </a:avLst>
            </a:prstGeom>
            <a:solidFill>
              <a:srgbClr val="DC4061"/>
            </a:solidFill>
            <a:ln>
              <a:solidFill>
                <a:srgbClr val="DC406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4" name="Rectangle: Rounded Corners 43">
              <a:extLst>
                <a:ext uri="{FF2B5EF4-FFF2-40B4-BE49-F238E27FC236}">
                  <a16:creationId xmlns:a16="http://schemas.microsoft.com/office/drawing/2014/main" id="{E86EC43F-FFEB-4BC9-9BE8-ADE6DF7BC4D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DC4061"/>
                  </a:highlight>
                  <a:latin typeface="Nexa Heavy" panose="02000000000000000000" pitchFamily="2" charset="0"/>
                  <a:cs typeface="Segoe UI Semibold" panose="020B0702040204020203" pitchFamily="34" charset="0"/>
                </a:rPr>
                <a:t>DESIGN</a:t>
              </a:r>
            </a:p>
            <a:p>
              <a:pPr algn="ctr" defTabSz="932649">
                <a:lnSpc>
                  <a:spcPts val="1836"/>
                </a:lnSpc>
                <a:defRPr/>
              </a:pPr>
              <a:r>
                <a:rPr lang="en-US" sz="1836">
                  <a:solidFill>
                    <a:srgbClr val="000000"/>
                  </a:solidFill>
                  <a:latin typeface="Segoe UI Semibold" panose="020B0702040204020203" pitchFamily="34" charset="0"/>
                  <a:cs typeface="Segoe UI Semibold" panose="020B0702040204020203" pitchFamily="34" charset="0"/>
                </a:rPr>
                <a:t> </a:t>
              </a:r>
              <a:r>
                <a:rPr lang="en-US" sz="1428">
                  <a:solidFill>
                    <a:srgbClr val="000000"/>
                  </a:solidFill>
                  <a:latin typeface="Segoe UI Semibold" panose="020B0702040204020203" pitchFamily="34" charset="0"/>
                  <a:cs typeface="Segoe UI Semibold" panose="020B0702040204020203" pitchFamily="34" charset="0"/>
                </a:rPr>
                <a:t>THE</a:t>
              </a:r>
              <a:r>
                <a:rPr lang="en-US" sz="1836">
                  <a:solidFill>
                    <a:srgbClr val="000000"/>
                  </a:solidFill>
                  <a:latin typeface="Segoe UI Semibold" panose="020B0702040204020203" pitchFamily="34" charset="0"/>
                  <a:cs typeface="Segoe UI Semibold" panose="020B0702040204020203" pitchFamily="34" charset="0"/>
                </a:rPr>
                <a:t> </a:t>
              </a:r>
              <a:r>
                <a:rPr lang="en-US" sz="1836">
                  <a:solidFill>
                    <a:srgbClr val="000000"/>
                  </a:solidFill>
                  <a:latin typeface="Nexa Heavy" panose="02000000000000000000" pitchFamily="2" charset="0"/>
                  <a:cs typeface="Segoe UI Semibold" panose="020B0702040204020203" pitchFamily="34" charset="0"/>
                </a:rPr>
                <a:t>USER INTERFACE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Build real, tactile representations for a range of your ideas</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51" name="Group 50">
            <a:extLst>
              <a:ext uri="{FF2B5EF4-FFF2-40B4-BE49-F238E27FC236}">
                <a16:creationId xmlns:a16="http://schemas.microsoft.com/office/drawing/2014/main" id="{F9729E3D-9277-496B-AE39-FDDB79502C00}"/>
              </a:ext>
            </a:extLst>
          </p:cNvPr>
          <p:cNvGrpSpPr/>
          <p:nvPr/>
        </p:nvGrpSpPr>
        <p:grpSpPr>
          <a:xfrm>
            <a:off x="1374009" y="3004720"/>
            <a:ext cx="703811" cy="703811"/>
            <a:chOff x="4514418" y="598134"/>
            <a:chExt cx="690162" cy="690162"/>
          </a:xfrm>
        </p:grpSpPr>
        <p:grpSp>
          <p:nvGrpSpPr>
            <p:cNvPr id="52" name="Group 51">
              <a:extLst>
                <a:ext uri="{FF2B5EF4-FFF2-40B4-BE49-F238E27FC236}">
                  <a16:creationId xmlns:a16="http://schemas.microsoft.com/office/drawing/2014/main" id="{DC70CFA1-D374-4242-BB5A-45463FF55592}"/>
                </a:ext>
              </a:extLst>
            </p:cNvPr>
            <p:cNvGrpSpPr/>
            <p:nvPr/>
          </p:nvGrpSpPr>
          <p:grpSpPr>
            <a:xfrm>
              <a:off x="4514418" y="598134"/>
              <a:ext cx="690162" cy="690162"/>
              <a:chOff x="6989114" y="876300"/>
              <a:chExt cx="1257300" cy="1257300"/>
            </a:xfrm>
          </p:grpSpPr>
          <p:sp>
            <p:nvSpPr>
              <p:cNvPr id="54" name="Oval 53">
                <a:extLst>
                  <a:ext uri="{FF2B5EF4-FFF2-40B4-BE49-F238E27FC236}">
                    <a16:creationId xmlns:a16="http://schemas.microsoft.com/office/drawing/2014/main" id="{07278A9F-6552-4268-861A-534071920895}"/>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55" name="Chord 54">
                <a:extLst>
                  <a:ext uri="{FF2B5EF4-FFF2-40B4-BE49-F238E27FC236}">
                    <a16:creationId xmlns:a16="http://schemas.microsoft.com/office/drawing/2014/main" id="{A90E60D5-5957-4246-9B40-39B2970B00DF}"/>
                  </a:ext>
                </a:extLst>
              </p:cNvPr>
              <p:cNvSpPr/>
              <p:nvPr/>
            </p:nvSpPr>
            <p:spPr>
              <a:xfrm rot="17507038">
                <a:off x="7063406" y="950592"/>
                <a:ext cx="1108714" cy="1108714"/>
              </a:xfrm>
              <a:prstGeom prst="chord">
                <a:avLst/>
              </a:prstGeom>
              <a:solidFill>
                <a:srgbClr val="DC4061"/>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53" name="TextBox 52">
              <a:extLst>
                <a:ext uri="{FF2B5EF4-FFF2-40B4-BE49-F238E27FC236}">
                  <a16:creationId xmlns:a16="http://schemas.microsoft.com/office/drawing/2014/main" id="{8F272110-0D73-48A9-9ADD-93D839B3CCEC}"/>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5</a:t>
              </a:r>
            </a:p>
          </p:txBody>
        </p:sp>
      </p:grpSp>
    </p:spTree>
    <p:extLst>
      <p:ext uri="{BB962C8B-B14F-4D97-AF65-F5344CB8AC3E}">
        <p14:creationId xmlns:p14="http://schemas.microsoft.com/office/powerpoint/2010/main" val="17442234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40" y="1464334"/>
            <a:ext cx="11238029" cy="5323983"/>
          </a:xfrm>
        </p:spPr>
        <p:txBody>
          <a:bodyPr/>
          <a:lstStyle/>
          <a:p>
            <a:pPr marL="514299" indent="-514299">
              <a:buFont typeface="+mj-lt"/>
              <a:buAutoNum type="arabicPeriod"/>
            </a:pPr>
            <a:r>
              <a:rPr lang="en-US"/>
              <a:t>Create visuals</a:t>
            </a:r>
          </a:p>
          <a:p>
            <a:pPr marL="514299" indent="-514299">
              <a:buFont typeface="+mj-lt"/>
              <a:buAutoNum type="arabicPeriod"/>
            </a:pPr>
            <a:r>
              <a:rPr lang="en-US"/>
              <a:t>Add margins *</a:t>
            </a:r>
          </a:p>
          <a:p>
            <a:pPr marL="514299" indent="-514299">
              <a:buFont typeface="+mj-lt"/>
              <a:buAutoNum type="arabicPeriod"/>
            </a:pPr>
            <a:r>
              <a:rPr lang="en-US"/>
              <a:t>Redistribute to logical sections *</a:t>
            </a:r>
          </a:p>
          <a:p>
            <a:pPr marL="514299" indent="-514299">
              <a:buFont typeface="+mj-lt"/>
              <a:buAutoNum type="arabicPeriod"/>
            </a:pPr>
            <a:r>
              <a:rPr lang="en-US"/>
              <a:t>Modify visual selection</a:t>
            </a:r>
          </a:p>
          <a:p>
            <a:pPr marL="514299" indent="-514299">
              <a:buFont typeface="+mj-lt"/>
              <a:buAutoNum type="arabicPeriod"/>
            </a:pPr>
            <a:r>
              <a:rPr lang="en-US"/>
              <a:t>Formatting &amp; alignment</a:t>
            </a:r>
          </a:p>
          <a:p>
            <a:pPr marL="514299" indent="-514299">
              <a:buFont typeface="+mj-lt"/>
              <a:buAutoNum type="arabicPeriod"/>
            </a:pPr>
            <a:r>
              <a:rPr lang="en-US"/>
              <a:t>Background shapes *</a:t>
            </a:r>
          </a:p>
          <a:p>
            <a:pPr marL="514299" indent="-514299">
              <a:buFont typeface="+mj-lt"/>
              <a:buAutoNum type="arabicPeriod"/>
            </a:pPr>
            <a:r>
              <a:rPr lang="en-US"/>
              <a:t>Labeling *</a:t>
            </a:r>
          </a:p>
          <a:p>
            <a:pPr marL="514299" indent="-514299">
              <a:buFont typeface="+mj-lt"/>
              <a:buAutoNum type="arabicPeriod"/>
            </a:pPr>
            <a:endParaRPr lang="en-US"/>
          </a:p>
          <a:p>
            <a:pPr marL="0" indent="0">
              <a:buNone/>
            </a:pPr>
            <a:r>
              <a:rPr lang="en-US" sz="2800"/>
              <a:t>* Can partially be handled using a background image</a:t>
            </a:r>
            <a:endParaRPr lang="en-DK" sz="2800"/>
          </a:p>
        </p:txBody>
      </p:sp>
    </p:spTree>
    <p:extLst>
      <p:ext uri="{BB962C8B-B14F-4D97-AF65-F5344CB8AC3E}">
        <p14:creationId xmlns:p14="http://schemas.microsoft.com/office/powerpoint/2010/main" val="1602923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39" y="1464075"/>
            <a:ext cx="11238030" cy="502317"/>
          </a:xfrm>
        </p:spPr>
        <p:txBody>
          <a:bodyPr/>
          <a:lstStyle/>
          <a:p>
            <a:endParaRPr lang="en-DK"/>
          </a:p>
        </p:txBody>
      </p:sp>
      <p:pic>
        <p:nvPicPr>
          <p:cNvPr id="5" name="Picture 4">
            <a:extLst>
              <a:ext uri="{FF2B5EF4-FFF2-40B4-BE49-F238E27FC236}">
                <a16:creationId xmlns:a16="http://schemas.microsoft.com/office/drawing/2014/main" id="{6DC60A6F-DEE6-4E54-9DC0-24985C965C56}"/>
              </a:ext>
            </a:extLst>
          </p:cNvPr>
          <p:cNvPicPr>
            <a:picLocks noChangeAspect="1"/>
          </p:cNvPicPr>
          <p:nvPr/>
        </p:nvPicPr>
        <p:blipFill>
          <a:blip r:embed="rId2"/>
          <a:stretch>
            <a:fillRect/>
          </a:stretch>
        </p:blipFill>
        <p:spPr>
          <a:xfrm>
            <a:off x="850090" y="1204502"/>
            <a:ext cx="10734709" cy="5789577"/>
          </a:xfrm>
          <a:prstGeom prst="rect">
            <a:avLst/>
          </a:prstGeom>
        </p:spPr>
      </p:pic>
    </p:spTree>
    <p:extLst>
      <p:ext uri="{BB962C8B-B14F-4D97-AF65-F5344CB8AC3E}">
        <p14:creationId xmlns:p14="http://schemas.microsoft.com/office/powerpoint/2010/main" val="121283580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534837"/>
            <a:ext cx="7384111" cy="1107996"/>
          </a:xfrm>
        </p:spPr>
        <p:txBody>
          <a:bodyPr/>
          <a:lstStyle/>
          <a:p>
            <a:r>
              <a:rPr lang="en-US" sz="4800"/>
              <a:t>DEMO</a:t>
            </a:r>
            <a:br>
              <a:rPr lang="en-US" sz="4800"/>
            </a:br>
            <a:r>
              <a:rPr lang="en-US" sz="2400">
                <a:hlinkClick r:id="rId3"/>
              </a:rPr>
              <a:t>Microsoft Power BI</a:t>
            </a:r>
            <a:endParaRPr lang="en-US" sz="2400"/>
          </a:p>
        </p:txBody>
      </p:sp>
    </p:spTree>
    <p:extLst>
      <p:ext uri="{BB962C8B-B14F-4D97-AF65-F5344CB8AC3E}">
        <p14:creationId xmlns:p14="http://schemas.microsoft.com/office/powerpoint/2010/main" val="100451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C12605AC-ED58-45D3-AAC3-D00600F7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You can filter at five different levels</a:t>
            </a:r>
          </a:p>
          <a:p>
            <a:pPr lvl="1"/>
            <a:r>
              <a:rPr lang="en-US"/>
              <a:t>Dataset (RLS)</a:t>
            </a:r>
          </a:p>
          <a:p>
            <a:pPr lvl="1"/>
            <a:r>
              <a:rPr lang="en-US"/>
              <a:t>Report</a:t>
            </a:r>
          </a:p>
          <a:p>
            <a:pPr lvl="1"/>
            <a:r>
              <a:rPr lang="en-US"/>
              <a:t>Page</a:t>
            </a:r>
          </a:p>
          <a:p>
            <a:pPr lvl="1"/>
            <a:r>
              <a:rPr lang="en-US"/>
              <a:t>Visual</a:t>
            </a:r>
          </a:p>
          <a:p>
            <a:pPr lvl="1"/>
            <a:r>
              <a:rPr lang="en-US"/>
              <a:t>Measure (using DAX/Report-level measure)</a:t>
            </a:r>
          </a:p>
          <a:p>
            <a:r>
              <a:rPr lang="en-US"/>
              <a:t>Filter using</a:t>
            </a:r>
          </a:p>
          <a:p>
            <a:pPr lvl="1"/>
            <a:r>
              <a:rPr lang="en-US"/>
              <a:t>Filter pane	</a:t>
            </a:r>
          </a:p>
          <a:p>
            <a:pPr lvl="1"/>
            <a:r>
              <a:rPr lang="en-US"/>
              <a:t>Slicers</a:t>
            </a:r>
          </a:p>
          <a:p>
            <a:endParaRPr lang="en-US"/>
          </a:p>
        </p:txBody>
      </p:sp>
    </p:spTree>
    <p:extLst>
      <p:ext uri="{BB962C8B-B14F-4D97-AF65-F5344CB8AC3E}">
        <p14:creationId xmlns:p14="http://schemas.microsoft.com/office/powerpoint/2010/main" val="219455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Advanced Filtering Techniques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4520918"/>
          </a:xfrm>
        </p:spPr>
        <p:txBody>
          <a:bodyPr/>
          <a:lstStyle/>
          <a:p>
            <a:r>
              <a:rPr lang="en-US"/>
              <a:t>Visual interactions (use CTRL-click to filter multiple elements)</a:t>
            </a:r>
          </a:p>
          <a:p>
            <a:r>
              <a:rPr lang="en-US" err="1"/>
              <a:t>Drillthrough</a:t>
            </a:r>
            <a:r>
              <a:rPr lang="en-US"/>
              <a:t>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p>
        </p:txBody>
      </p:sp>
    </p:spTree>
    <p:extLst>
      <p:ext uri="{BB962C8B-B14F-4D97-AF65-F5344CB8AC3E}">
        <p14:creationId xmlns:p14="http://schemas.microsoft.com/office/powerpoint/2010/main" val="1236192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109C48-152A-4DD3-8A78-FA711538DE1B}"/>
              </a:ext>
            </a:extLst>
          </p:cNvPr>
          <p:cNvGrpSpPr/>
          <p:nvPr/>
        </p:nvGrpSpPr>
        <p:grpSpPr>
          <a:xfrm>
            <a:off x="3071764" y="1171289"/>
            <a:ext cx="9362948" cy="5777516"/>
            <a:chOff x="3071764" y="993489"/>
            <a:chExt cx="9362948" cy="5777516"/>
          </a:xfrm>
        </p:grpSpPr>
        <p:pic>
          <p:nvPicPr>
            <p:cNvPr id="6" name="Picture 4" descr="flow of data">
              <a:extLst>
                <a:ext uri="{FF2B5EF4-FFF2-40B4-BE49-F238E27FC236}">
                  <a16:creationId xmlns:a16="http://schemas.microsoft.com/office/drawing/2014/main" id="{34434C73-DDEB-4036-B9A7-7A9B00F8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764" y="993489"/>
              <a:ext cx="9362948" cy="57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DAAD71-59F0-47EB-A15F-ED5FDCDB2D68}"/>
                </a:ext>
              </a:extLst>
            </p:cNvPr>
            <p:cNvSpPr txBox="1"/>
            <p:nvPr/>
          </p:nvSpPr>
          <p:spPr>
            <a:xfrm>
              <a:off x="5725160" y="5750560"/>
              <a:ext cx="4549451" cy="369332"/>
            </a:xfrm>
            <a:prstGeom prst="rect">
              <a:avLst/>
            </a:prstGeom>
            <a:solidFill>
              <a:schemeClr val="bg1"/>
            </a:solidFill>
          </p:spPr>
          <p:txBody>
            <a:bodyPr wrap="square" lIns="0" tIns="0" rIns="0" bIns="0" rtlCol="0">
              <a:spAutoFit/>
            </a:bodyPr>
            <a:lstStyle/>
            <a:p>
              <a:pPr algn="l"/>
              <a:r>
                <a:rPr lang="en-US" sz="1200">
                  <a:solidFill>
                    <a:schemeClr val="bg1">
                      <a:lumMod val="50000"/>
                    </a:schemeClr>
                  </a:solidFill>
                </a:rPr>
                <a:t>Data is stored as tables in Microsoft</a:t>
              </a:r>
            </a:p>
            <a:p>
              <a:pPr algn="l"/>
              <a:r>
                <a:rPr lang="en-US" sz="1200">
                  <a:solidFill>
                    <a:schemeClr val="bg1">
                      <a:lumMod val="50000"/>
                    </a:schemeClr>
                  </a:solidFill>
                </a:rPr>
                <a:t>Common Data Model compliant folders.</a:t>
              </a:r>
            </a:p>
          </p:txBody>
        </p:sp>
      </p:gr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92759" y="2111804"/>
            <a:ext cx="2774547" cy="2523768"/>
          </a:xfrm>
          <a:prstGeom prst="rect">
            <a:avLst/>
          </a:prstGeom>
          <a:noFill/>
        </p:spPr>
        <p:txBody>
          <a:bodyPr wrap="square" lIns="0" tIns="0" rIns="0" bIns="0" rtlCol="0" anchor="t">
            <a:spAutoFit/>
          </a:bodyPr>
          <a:lstStyle/>
          <a:p>
            <a:r>
              <a:rPr lang="en-US" sz="2000">
                <a:solidFill>
                  <a:srgbClr val="171717"/>
                </a:solidFill>
                <a:latin typeface="Segoe UI"/>
                <a:cs typeface="Segoe UI"/>
              </a:rPr>
              <a:t>Dataflows are a self-service, cloud-based, data preparation technology. </a:t>
            </a:r>
            <a:endParaRPr lang="en-US" sz="2000">
              <a:solidFill>
                <a:srgbClr val="171717"/>
              </a:solidFill>
              <a:latin typeface="Segoe UI" panose="020B0502040204020203" pitchFamily="34" charset="0"/>
            </a:endParaRPr>
          </a:p>
          <a:p>
            <a:pPr algn="l"/>
            <a:endParaRPr lang="en-US" sz="2000">
              <a:solidFill>
                <a:srgbClr val="171717"/>
              </a:solidFill>
              <a:latin typeface="Segoe UI" panose="020B0502040204020203" pitchFamily="34" charset="0"/>
            </a:endParaRPr>
          </a:p>
          <a:p>
            <a:r>
              <a:rPr lang="en-US" sz="1600">
                <a:solidFill>
                  <a:schemeClr val="bg1">
                    <a:lumMod val="65000"/>
                  </a:schemeClr>
                </a:solidFill>
                <a:latin typeface="Segoe UI"/>
                <a:cs typeface="Segoe UI"/>
              </a:rPr>
              <a:t>Dataflows are available in Power BI, Power Apps and Dynamics 365 Customer Insights.</a:t>
            </a:r>
          </a:p>
        </p:txBody>
      </p:sp>
    </p:spTree>
    <p:extLst>
      <p:ext uri="{BB962C8B-B14F-4D97-AF65-F5344CB8AC3E}">
        <p14:creationId xmlns:p14="http://schemas.microsoft.com/office/powerpoint/2010/main" val="23060547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Selection of Report Filter</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697685" cy="3892797"/>
          </a:xfrm>
        </p:spPr>
        <p:txBody>
          <a:bodyPr/>
          <a:lstStyle/>
          <a:p>
            <a:r>
              <a:rPr lang="en-US"/>
              <a:t>Filter pane or Slicer</a:t>
            </a:r>
          </a:p>
          <a:p>
            <a:r>
              <a:rPr lang="en-US"/>
              <a:t>Filter pane</a:t>
            </a:r>
          </a:p>
          <a:p>
            <a:pPr lvl="1"/>
            <a:r>
              <a:rPr lang="en-US"/>
              <a:t>Advantages; same location, advanced filtering, better performance</a:t>
            </a:r>
          </a:p>
          <a:p>
            <a:pPr lvl="1"/>
            <a:r>
              <a:rPr lang="en-US"/>
              <a:t>Disadvantages; less design flexibility, more difficult to see which filters are applied</a:t>
            </a:r>
          </a:p>
          <a:p>
            <a:r>
              <a:rPr lang="en-US"/>
              <a:t>Slicers</a:t>
            </a:r>
          </a:p>
          <a:p>
            <a:pPr lvl="1"/>
            <a:r>
              <a:rPr lang="en-US"/>
              <a:t>Advantages; intuitive layout on report canvas, hierarchical slicer, filter context visible, support edit visual interaction, synced slicers</a:t>
            </a:r>
          </a:p>
          <a:p>
            <a:pPr lvl="1"/>
            <a:r>
              <a:rPr lang="en-US"/>
              <a:t>Disadvantages; can impact performance, take up space in report canvas</a:t>
            </a:r>
          </a:p>
        </p:txBody>
      </p:sp>
    </p:spTree>
    <p:extLst>
      <p:ext uri="{BB962C8B-B14F-4D97-AF65-F5344CB8AC3E}">
        <p14:creationId xmlns:p14="http://schemas.microsoft.com/office/powerpoint/2010/main" val="3523418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Filtering Tips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717171"/>
          </a:xfrm>
        </p:spPr>
        <p:txBody>
          <a:bodyPr/>
          <a:lstStyle/>
          <a:p>
            <a:r>
              <a:rPr lang="en-US"/>
              <a:t>Use either filters or slicers. </a:t>
            </a:r>
            <a:br>
              <a:rPr lang="en-US"/>
            </a:br>
            <a:r>
              <a:rPr lang="en-US"/>
              <a:t>Avoid using both filter techniques because it can create confusion.</a:t>
            </a:r>
          </a:p>
          <a:p>
            <a:r>
              <a:rPr lang="en-US"/>
              <a:t>Create a bookmark to reset all slicers to default values</a:t>
            </a:r>
          </a:p>
          <a:p>
            <a:r>
              <a:rPr lang="en-US"/>
              <a:t>When a requirement is in place to lay out many slicers, consider creating a page that is dedicated to showing all slicers.</a:t>
            </a:r>
          </a:p>
        </p:txBody>
      </p:sp>
    </p:spTree>
    <p:extLst>
      <p:ext uri="{BB962C8B-B14F-4D97-AF65-F5344CB8AC3E}">
        <p14:creationId xmlns:p14="http://schemas.microsoft.com/office/powerpoint/2010/main" val="555395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Microsoft Power Platform</a:t>
            </a:r>
          </a:p>
        </p:txBody>
      </p:sp>
      <p:sp>
        <p:nvSpPr>
          <p:cNvPr id="8" name="TextBox 7">
            <a:extLst>
              <a:ext uri="{FF2B5EF4-FFF2-40B4-BE49-F238E27FC236}">
                <a16:creationId xmlns:a16="http://schemas.microsoft.com/office/drawing/2014/main" id="{1CA714EF-26F6-4959-AFF5-A6EE5BA38B90}"/>
              </a:ext>
            </a:extLst>
          </p:cNvPr>
          <p:cNvSpPr txBox="1"/>
          <p:nvPr/>
        </p:nvSpPr>
        <p:spPr>
          <a:xfrm>
            <a:off x="2234223" y="6186274"/>
            <a:ext cx="7968027" cy="369332"/>
          </a:xfrm>
          <a:prstGeom prst="rect">
            <a:avLst/>
          </a:prstGeom>
          <a:noFill/>
        </p:spPr>
        <p:txBody>
          <a:bodyPr wrap="square">
            <a:spAutoFit/>
          </a:bodyPr>
          <a:lstStyle/>
          <a:p>
            <a:pPr algn="ctr" defTabSz="913432">
              <a:defRPr/>
            </a:pPr>
            <a:r>
              <a:rPr lang="en-US">
                <a:solidFill>
                  <a:srgbClr val="1A1A1A"/>
                </a:solidFill>
                <a:latin typeface="Segoe UI Semilight"/>
                <a:cs typeface="Segoe UI Semilight"/>
              </a:rPr>
              <a:t>The low-code platform that spans Microsoft 365, Dynamics 365 and Azure.</a:t>
            </a:r>
          </a:p>
        </p:txBody>
      </p:sp>
      <p:grpSp>
        <p:nvGrpSpPr>
          <p:cNvPr id="4" name="Group 3">
            <a:extLst>
              <a:ext uri="{FF2B5EF4-FFF2-40B4-BE49-F238E27FC236}">
                <a16:creationId xmlns:a16="http://schemas.microsoft.com/office/drawing/2014/main" id="{89DCAD20-2D7A-4466-BF62-F75C7FF0138B}"/>
              </a:ext>
            </a:extLst>
          </p:cNvPr>
          <p:cNvGrpSpPr/>
          <p:nvPr/>
        </p:nvGrpSpPr>
        <p:grpSpPr>
          <a:xfrm>
            <a:off x="1282656" y="1701952"/>
            <a:ext cx="9869578" cy="3560225"/>
            <a:chOff x="1282819" y="2389603"/>
            <a:chExt cx="9870836" cy="3560680"/>
          </a:xfrm>
        </p:grpSpPr>
        <p:sp>
          <p:nvSpPr>
            <p:cNvPr id="17" name="Rectangle 1231">
              <a:extLst>
                <a:ext uri="{FF2B5EF4-FFF2-40B4-BE49-F238E27FC236}">
                  <a16:creationId xmlns:a16="http://schemas.microsoft.com/office/drawing/2014/main" id="{E82E44DB-352D-4084-8C6A-8AC4524EEF22}"/>
                </a:ext>
              </a:extLst>
            </p:cNvPr>
            <p:cNvSpPr/>
            <p:nvPr/>
          </p:nvSpPr>
          <p:spPr>
            <a:xfrm>
              <a:off x="128281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BI</a:t>
              </a:r>
            </a:p>
            <a:p>
              <a:pPr algn="ctr" defTabSz="878302">
                <a:spcAft>
                  <a:spcPts val="408"/>
                </a:spcAft>
                <a:defRPr/>
              </a:pPr>
              <a:r>
                <a:rPr lang="en-GB" sz="1632">
                  <a:latin typeface="Segoe UI"/>
                  <a:cs typeface="Segoe UI Semibold" panose="020B0702040204020203" pitchFamily="34" charset="0"/>
                </a:rPr>
                <a:t>Business analytics</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8" name="Rectangle 1231">
              <a:extLst>
                <a:ext uri="{FF2B5EF4-FFF2-40B4-BE49-F238E27FC236}">
                  <a16:creationId xmlns:a16="http://schemas.microsoft.com/office/drawing/2014/main" id="{9353D4D1-E392-4E44-8CDC-E7200BBB6426}"/>
                </a:ext>
              </a:extLst>
            </p:cNvPr>
            <p:cNvSpPr/>
            <p:nvPr/>
          </p:nvSpPr>
          <p:spPr>
            <a:xfrm>
              <a:off x="398244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Apps</a:t>
              </a:r>
            </a:p>
            <a:p>
              <a:pPr algn="ctr" defTabSz="878302">
                <a:spcAft>
                  <a:spcPts val="408"/>
                </a:spcAft>
                <a:defRPr/>
              </a:pPr>
              <a:r>
                <a:rPr lang="en-GB" sz="1632">
                  <a:latin typeface="Segoe UI"/>
                  <a:cs typeface="Segoe UI Semibold" panose="020B0702040204020203" pitchFamily="34" charset="0"/>
                </a:rPr>
                <a:t>Application development</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9" name="Rectangle 1231">
              <a:extLst>
                <a:ext uri="{FF2B5EF4-FFF2-40B4-BE49-F238E27FC236}">
                  <a16:creationId xmlns:a16="http://schemas.microsoft.com/office/drawing/2014/main" id="{12851534-1492-4C42-BC6A-F830BC198E3B}"/>
                </a:ext>
              </a:extLst>
            </p:cNvPr>
            <p:cNvSpPr/>
            <p:nvPr/>
          </p:nvSpPr>
          <p:spPr>
            <a:xfrm>
              <a:off x="6682080"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Automate</a:t>
              </a:r>
            </a:p>
            <a:p>
              <a:pPr algn="ctr" defTabSz="878302">
                <a:spcAft>
                  <a:spcPts val="408"/>
                </a:spcAft>
                <a:defRPr/>
              </a:pPr>
              <a:r>
                <a:rPr lang="en-GB" sz="1632">
                  <a:latin typeface="Segoe UI"/>
                  <a:cs typeface="Segoe UI Semibold" panose="020B0702040204020203" pitchFamily="34" charset="0"/>
                </a:rPr>
                <a:t>Workflow automation</a:t>
              </a:r>
              <a:endParaRPr lang="en-US" sz="1632">
                <a:latin typeface="Segoe UI Semibold" panose="020B0702040204020203" pitchFamily="34" charset="0"/>
                <a:cs typeface="Segoe UI Semibold" panose="020B0702040204020203" pitchFamily="34" charset="0"/>
              </a:endParaRPr>
            </a:p>
          </p:txBody>
        </p:sp>
        <p:sp>
          <p:nvSpPr>
            <p:cNvPr id="20" name="Rectangle 1236">
              <a:extLst>
                <a:ext uri="{FF2B5EF4-FFF2-40B4-BE49-F238E27FC236}">
                  <a16:creationId xmlns:a16="http://schemas.microsoft.com/office/drawing/2014/main" id="{0F8EEF22-490A-459B-B074-06B64D2ABEAA}"/>
                </a:ext>
              </a:extLst>
            </p:cNvPr>
            <p:cNvSpPr/>
            <p:nvPr/>
          </p:nvSpPr>
          <p:spPr>
            <a:xfrm>
              <a:off x="938170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Virtual Agents</a:t>
              </a:r>
              <a:endParaRPr lang="en-US" sz="1632">
                <a:latin typeface="Segoe UI Semibold" panose="020B0702040204020203" pitchFamily="34" charset="0"/>
                <a:cs typeface="Segoe UI Semibold" panose="020B0702040204020203" pitchFamily="34" charset="0"/>
              </a:endParaRPr>
            </a:p>
            <a:p>
              <a:pPr algn="ctr" defTabSz="878302">
                <a:spcAft>
                  <a:spcPts val="408"/>
                </a:spcAft>
                <a:defRPr/>
              </a:pPr>
              <a:r>
                <a:rPr lang="en-US" sz="1632">
                  <a:latin typeface="Segoe UI"/>
                  <a:cs typeface="Segoe UI Semibold" panose="020B0702040204020203" pitchFamily="34" charset="0"/>
                </a:rPr>
                <a:t>Intelligent virtual agents</a:t>
              </a:r>
            </a:p>
          </p:txBody>
        </p:sp>
        <p:pic>
          <p:nvPicPr>
            <p:cNvPr id="21" name="Picture 2">
              <a:extLst>
                <a:ext uri="{FF2B5EF4-FFF2-40B4-BE49-F238E27FC236}">
                  <a16:creationId xmlns:a16="http://schemas.microsoft.com/office/drawing/2014/main" id="{809F0AE0-E346-4916-A32D-2919EDF44B5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13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2E7845B-CD14-4112-A359-6F6262E56B6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76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943C38B-48E6-4F2F-8E6A-0240160B2BE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501"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17BBF9B-411E-40B9-8665-89763DE0F4C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64" y="2391371"/>
              <a:ext cx="926637" cy="9266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8ABF5AB-F4DB-4409-98EA-C77EA3CD6611}"/>
                </a:ext>
              </a:extLst>
            </p:cNvPr>
            <p:cNvGrpSpPr/>
            <p:nvPr/>
          </p:nvGrpSpPr>
          <p:grpSpPr>
            <a:xfrm>
              <a:off x="2664769" y="4774891"/>
              <a:ext cx="7013442" cy="1175392"/>
              <a:chOff x="2611891" y="4686064"/>
              <a:chExt cx="6876547" cy="1152450"/>
            </a:xfrm>
          </p:grpSpPr>
          <p:grpSp>
            <p:nvGrpSpPr>
              <p:cNvPr id="26" name="Group 25">
                <a:extLst>
                  <a:ext uri="{FF2B5EF4-FFF2-40B4-BE49-F238E27FC236}">
                    <a16:creationId xmlns:a16="http://schemas.microsoft.com/office/drawing/2014/main" id="{3EDCDF4A-7764-45FF-9B25-D9CBE0E3FF40}"/>
                  </a:ext>
                </a:extLst>
              </p:cNvPr>
              <p:cNvGrpSpPr/>
              <p:nvPr/>
            </p:nvGrpSpPr>
            <p:grpSpPr>
              <a:xfrm>
                <a:off x="2611891" y="4686064"/>
                <a:ext cx="6548999" cy="1152450"/>
                <a:chOff x="2611891" y="4686064"/>
                <a:chExt cx="6548999" cy="1152450"/>
              </a:xfrm>
            </p:grpSpPr>
            <p:grpSp>
              <p:nvGrpSpPr>
                <p:cNvPr id="28" name="Group 27">
                  <a:extLst>
                    <a:ext uri="{FF2B5EF4-FFF2-40B4-BE49-F238E27FC236}">
                      <a16:creationId xmlns:a16="http://schemas.microsoft.com/office/drawing/2014/main" id="{CF9DD359-74A3-48AB-88F9-72F9E194CA5C}"/>
                    </a:ext>
                  </a:extLst>
                </p:cNvPr>
                <p:cNvGrpSpPr/>
                <p:nvPr/>
              </p:nvGrpSpPr>
              <p:grpSpPr>
                <a:xfrm>
                  <a:off x="4447413" y="4686065"/>
                  <a:ext cx="4713477" cy="1152449"/>
                  <a:chOff x="3611119" y="4686065"/>
                  <a:chExt cx="4713477" cy="1152449"/>
                </a:xfrm>
              </p:grpSpPr>
              <p:sp>
                <p:nvSpPr>
                  <p:cNvPr id="34" name="Rectangle 42">
                    <a:extLst>
                      <a:ext uri="{FF2B5EF4-FFF2-40B4-BE49-F238E27FC236}">
                        <a16:creationId xmlns:a16="http://schemas.microsoft.com/office/drawing/2014/main" id="{97AEBF66-AEDB-4A21-A27E-E4F9266EA98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defTabSz="95056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lug" title="Icon of a power plug showing an A to B connection">
                    <a:extLst>
                      <a:ext uri="{FF2B5EF4-FFF2-40B4-BE49-F238E27FC236}">
                        <a16:creationId xmlns:a16="http://schemas.microsoft.com/office/drawing/2014/main" id="{62BC7CE1-D71B-4F6E-A578-BA69F48FC52D}"/>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22" tIns="46610" rIns="93222" bIns="4661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146">
                      <a:defRPr/>
                    </a:pPr>
                    <a:endParaRPr lang="en-US" sz="918">
                      <a:gradFill>
                        <a:gsLst>
                          <a:gs pos="0">
                            <a:srgbClr val="505050"/>
                          </a:gs>
                          <a:gs pos="100000">
                            <a:srgbClr val="505050"/>
                          </a:gs>
                        </a:gsLst>
                        <a:lin ang="5400000" scaled="1"/>
                      </a:gradFill>
                      <a:latin typeface="Segoe UI"/>
                    </a:endParaRPr>
                  </a:p>
                </p:txBody>
              </p:sp>
              <p:pic>
                <p:nvPicPr>
                  <p:cNvPr id="38" name="Graphic 37">
                    <a:extLst>
                      <a:ext uri="{FF2B5EF4-FFF2-40B4-BE49-F238E27FC236}">
                        <a16:creationId xmlns:a16="http://schemas.microsoft.com/office/drawing/2014/main" id="{B15AFE0A-9806-4B0F-9A46-E76F5719E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3072" y="5118868"/>
                    <a:ext cx="700873" cy="719646"/>
                  </a:xfrm>
                  <a:prstGeom prst="rect">
                    <a:avLst/>
                  </a:prstGeom>
                </p:spPr>
              </p:pic>
              <p:cxnSp>
                <p:nvCxnSpPr>
                  <p:cNvPr id="41" name="Straight Connector 40">
                    <a:extLst>
                      <a:ext uri="{FF2B5EF4-FFF2-40B4-BE49-F238E27FC236}">
                        <a16:creationId xmlns:a16="http://schemas.microsoft.com/office/drawing/2014/main" id="{828C6549-0CC6-481C-8A9D-F8EC82C226F3}"/>
                      </a:ext>
                    </a:extLst>
                  </p:cNvPr>
                  <p:cNvCxnSpPr>
                    <a:cxnSpLocks/>
                  </p:cNvCxnSpPr>
                  <p:nvPr/>
                </p:nvCxnSpPr>
                <p:spPr>
                  <a:xfrm>
                    <a:off x="6175564" y="4686065"/>
                    <a:ext cx="0" cy="329847"/>
                  </a:xfrm>
                  <a:prstGeom prst="line">
                    <a:avLst/>
                  </a:pr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EF7AB662-CE92-4C5D-86C3-7772799F465C}"/>
                    </a:ext>
                  </a:extLst>
                </p:cNvPr>
                <p:cNvCxnSpPr>
                  <a:cxnSpLocks/>
                </p:cNvCxnSpPr>
                <p:nvPr/>
              </p:nvCxnSpPr>
              <p:spPr>
                <a:xfrm flipV="1">
                  <a:off x="2991324" y="4686064"/>
                  <a:ext cx="1822581" cy="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6DAC6B-9668-45F9-A4CF-583380EC39F6}"/>
                    </a:ext>
                  </a:extLst>
                </p:cNvPr>
                <p:cNvCxnSpPr/>
                <p:nvPr/>
              </p:nvCxnSpPr>
              <p:spPr>
                <a:xfrm>
                  <a:off x="2991324" y="4691069"/>
                  <a:ext cx="0" cy="3298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aphics, room&#10;&#10;Description automatically generated">
                  <a:extLst>
                    <a:ext uri="{FF2B5EF4-FFF2-40B4-BE49-F238E27FC236}">
                      <a16:creationId xmlns:a16="http://schemas.microsoft.com/office/drawing/2014/main" id="{0C4CA5C1-FA5F-49F9-BCB3-9AF0B84EBA3D}"/>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11891" y="5007386"/>
                  <a:ext cx="780290" cy="780290"/>
                </a:xfrm>
                <a:prstGeom prst="rect">
                  <a:avLst/>
                </a:prstGeom>
                <a:ln>
                  <a:noFill/>
                </a:ln>
              </p:spPr>
            </p:pic>
            <p:cxnSp>
              <p:nvCxnSpPr>
                <p:cNvPr id="33" name="Straight Connector 32">
                  <a:extLst>
                    <a:ext uri="{FF2B5EF4-FFF2-40B4-BE49-F238E27FC236}">
                      <a16:creationId xmlns:a16="http://schemas.microsoft.com/office/drawing/2014/main" id="{CECD8BD9-3F97-48CC-AEDD-4A92DBAAC5A7}"/>
                    </a:ext>
                  </a:extLst>
                </p:cNvPr>
                <p:cNvCxnSpPr>
                  <a:cxnSpLocks/>
                </p:cNvCxnSpPr>
                <p:nvPr/>
              </p:nvCxnSpPr>
              <p:spPr>
                <a:xfrm flipV="1">
                  <a:off x="3459643" y="5392794"/>
                  <a:ext cx="911290" cy="47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11">
                <a:extLst>
                  <a:ext uri="{FF2B5EF4-FFF2-40B4-BE49-F238E27FC236}">
                    <a16:creationId xmlns:a16="http://schemas.microsoft.com/office/drawing/2014/main" id="{C72AC27E-E052-4D49-864D-2D25F1D873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17872" y="5029808"/>
                <a:ext cx="770566" cy="770566"/>
              </a:xfrm>
              <a:prstGeom prst="rect">
                <a:avLst/>
              </a:prstGeom>
            </p:spPr>
          </p:pic>
        </p:grpSp>
      </p:grpSp>
      <p:graphicFrame>
        <p:nvGraphicFramePr>
          <p:cNvPr id="6" name="Table 6">
            <a:extLst>
              <a:ext uri="{FF2B5EF4-FFF2-40B4-BE49-F238E27FC236}">
                <a16:creationId xmlns:a16="http://schemas.microsoft.com/office/drawing/2014/main" id="{6C360479-194D-4E9A-946D-CC9A0C79E921}"/>
              </a:ext>
            </a:extLst>
          </p:cNvPr>
          <p:cNvGraphicFramePr>
            <a:graphicFrameLocks noGrp="1"/>
          </p:cNvGraphicFramePr>
          <p:nvPr>
            <p:extLst>
              <p:ext uri="{D42A27DB-BD31-4B8C-83A1-F6EECF244321}">
                <p14:modId xmlns:p14="http://schemas.microsoft.com/office/powerpoint/2010/main" val="1195382964"/>
              </p:ext>
            </p:extLst>
          </p:nvPr>
        </p:nvGraphicFramePr>
        <p:xfrm>
          <a:off x="1976698" y="5314742"/>
          <a:ext cx="8289925" cy="589332"/>
        </p:xfrm>
        <a:graphic>
          <a:graphicData uri="http://schemas.openxmlformats.org/drawingml/2006/table">
            <a:tbl>
              <a:tblPr bandRow="1">
                <a:tableStyleId>{2D5ABB26-0587-4C30-8999-92F81FD0307C}</a:tableStyleId>
              </a:tblPr>
              <a:tblGrid>
                <a:gridCol w="2072481">
                  <a:extLst>
                    <a:ext uri="{9D8B030D-6E8A-4147-A177-3AD203B41FA5}">
                      <a16:colId xmlns:a16="http://schemas.microsoft.com/office/drawing/2014/main" val="2344132030"/>
                    </a:ext>
                  </a:extLst>
                </a:gridCol>
                <a:gridCol w="1499212">
                  <a:extLst>
                    <a:ext uri="{9D8B030D-6E8A-4147-A177-3AD203B41FA5}">
                      <a16:colId xmlns:a16="http://schemas.microsoft.com/office/drawing/2014/main" val="3739829267"/>
                    </a:ext>
                  </a:extLst>
                </a:gridCol>
                <a:gridCol w="3153162">
                  <a:extLst>
                    <a:ext uri="{9D8B030D-6E8A-4147-A177-3AD203B41FA5}">
                      <a16:colId xmlns:a16="http://schemas.microsoft.com/office/drawing/2014/main" val="436031455"/>
                    </a:ext>
                  </a:extLst>
                </a:gridCol>
                <a:gridCol w="1565070">
                  <a:extLst>
                    <a:ext uri="{9D8B030D-6E8A-4147-A177-3AD203B41FA5}">
                      <a16:colId xmlns:a16="http://schemas.microsoft.com/office/drawing/2014/main" val="874595166"/>
                    </a:ext>
                  </a:extLst>
                </a:gridCol>
              </a:tblGrid>
              <a:tr h="589332">
                <a:tc>
                  <a:txBody>
                    <a:bodyPr/>
                    <a:lstStyle/>
                    <a:p>
                      <a:pPr algn="ctr" defTabSz="950663" fontAlgn="base">
                        <a:lnSpc>
                          <a:spcPct val="90000"/>
                        </a:lnSpc>
                        <a:spcBef>
                          <a:spcPct val="0"/>
                        </a:spcBef>
                        <a:spcAft>
                          <a:spcPts val="408"/>
                        </a:spcAft>
                        <a:defRPr/>
                      </a:pPr>
                      <a:r>
                        <a:rPr lang="en-US" sz="1600" b="1">
                          <a:solidFill>
                            <a:srgbClr val="1A1A1A"/>
                          </a:solidFill>
                        </a:rPr>
                        <a:t>Custom</a:t>
                      </a:r>
                    </a:p>
                    <a:p>
                      <a:pPr algn="ctr" defTabSz="950663" fontAlgn="base">
                        <a:lnSpc>
                          <a:spcPct val="90000"/>
                        </a:lnSpc>
                        <a:spcBef>
                          <a:spcPct val="0"/>
                        </a:spcBef>
                        <a:spcAft>
                          <a:spcPts val="408"/>
                        </a:spcAft>
                        <a:defRPr/>
                      </a:pPr>
                      <a:r>
                        <a:rPr lang="en-US" sz="1600" b="1">
                          <a:solidFill>
                            <a:srgbClr val="1A1A1A"/>
                          </a:solidFill>
                        </a:rPr>
                        <a:t>connectors</a:t>
                      </a:r>
                      <a:endParaRPr lang="en-US" sz="1600" b="1">
                        <a:solidFill>
                          <a:srgbClr val="1A1A1A"/>
                        </a:solidFill>
                        <a:latin typeface="+mn-lt"/>
                        <a:cs typeface="Segoe UI" pitchFamily="34" charset="0"/>
                      </a:endParaRP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Data</a:t>
                      </a:r>
                      <a:br>
                        <a:rPr lang="en-US" sz="1600" b="1">
                          <a:solidFill>
                            <a:srgbClr val="1A1A1A"/>
                          </a:solidFill>
                          <a:latin typeface="+mn-lt"/>
                          <a:cs typeface="Segoe UI" pitchFamily="34" charset="0"/>
                        </a:rPr>
                      </a:br>
                      <a:r>
                        <a:rPr lang="en-US" sz="1600" b="1">
                          <a:solidFill>
                            <a:srgbClr val="1A1A1A"/>
                          </a:solidFill>
                          <a:latin typeface="+mn-lt"/>
                          <a:cs typeface="Segoe UI" pitchFamily="34" charset="0"/>
                        </a:rPr>
                        <a:t>connectors</a:t>
                      </a: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Artificial </a:t>
                      </a:r>
                    </a:p>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Intelligence</a:t>
                      </a:r>
                    </a:p>
                  </a:txBody>
                  <a:tcPr marL="91428" marR="91428" marT="45714" marB="45714"/>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a:solidFill>
                            <a:srgbClr val="1A1A1A"/>
                          </a:solidFill>
                          <a:latin typeface="+mn-lt"/>
                          <a:cs typeface="Segoe UI" pitchFamily="34" charset="0"/>
                        </a:rPr>
                        <a:t>Dataverse</a:t>
                      </a:r>
                    </a:p>
                  </a:txBody>
                  <a:tcPr marL="91428" marR="91428" marT="45714" marB="45714"/>
                </a:tc>
                <a:extLst>
                  <a:ext uri="{0D108BD9-81ED-4DB2-BD59-A6C34878D82A}">
                    <a16:rowId xmlns:a16="http://schemas.microsoft.com/office/drawing/2014/main" val="4144452942"/>
                  </a:ext>
                </a:extLst>
              </a:tr>
            </a:tbl>
          </a:graphicData>
        </a:graphic>
      </p:graphicFrame>
    </p:spTree>
    <p:extLst>
      <p:ext uri="{BB962C8B-B14F-4D97-AF65-F5344CB8AC3E}">
        <p14:creationId xmlns:p14="http://schemas.microsoft.com/office/powerpoint/2010/main" val="32428721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616631"/>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p:txBody>
      </p:sp>
    </p:spTree>
    <p:extLst>
      <p:ext uri="{BB962C8B-B14F-4D97-AF65-F5344CB8AC3E}">
        <p14:creationId xmlns:p14="http://schemas.microsoft.com/office/powerpoint/2010/main" val="69780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616631"/>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marL="233126" lvl="1" indent="0">
              <a:buNone/>
            </a:pPr>
            <a:endParaRPr lang="en-US"/>
          </a:p>
        </p:txBody>
      </p:sp>
    </p:spTree>
    <p:extLst>
      <p:ext uri="{BB962C8B-B14F-4D97-AF65-F5344CB8AC3E}">
        <p14:creationId xmlns:p14="http://schemas.microsoft.com/office/powerpoint/2010/main" val="1546305212"/>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520148"/>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marL="233126" lvl="1" indent="0">
              <a:buNone/>
            </a:pPr>
            <a:endParaRPr lang="en-US"/>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lvl="1"/>
            <a:r>
              <a:rPr lang="en-US"/>
              <a:t>Pop-up overlays (help navigate report)</a:t>
            </a:r>
          </a:p>
          <a:p>
            <a:pPr marL="233126" lvl="1" indent="0">
              <a:buNone/>
            </a:pPr>
            <a:endParaRPr lang="en-US"/>
          </a:p>
        </p:txBody>
      </p:sp>
    </p:spTree>
    <p:extLst>
      <p:ext uri="{BB962C8B-B14F-4D97-AF65-F5344CB8AC3E}">
        <p14:creationId xmlns:p14="http://schemas.microsoft.com/office/powerpoint/2010/main" val="1025525476"/>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lvl="1"/>
            <a:r>
              <a:rPr lang="en-US"/>
              <a:t>Pop-up overlays (help navigate report)</a:t>
            </a:r>
          </a:p>
          <a:p>
            <a:pPr marL="233126" lvl="1" indent="0">
              <a:buNone/>
            </a:pPr>
            <a:endParaRPr lang="en-US"/>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214791"/>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marL="0" indent="0">
              <a:buNone/>
            </a:pPr>
            <a:endParaRPr lang="en-US"/>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000" y="4098253"/>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spTree>
    <p:extLst>
      <p:ext uri="{BB962C8B-B14F-4D97-AF65-F5344CB8AC3E}">
        <p14:creationId xmlns:p14="http://schemas.microsoft.com/office/powerpoint/2010/main" val="3335761655"/>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502253"/>
          </a:xfrm>
        </p:spPr>
        <p:txBody>
          <a:bodyPr/>
          <a:lstStyle/>
          <a:p>
            <a:r>
              <a:rPr lang="en-US"/>
              <a:t>Format commands (Format ribbon, help to arrange objects)</a:t>
            </a:r>
          </a:p>
        </p:txBody>
      </p:sp>
      <p:grpSp>
        <p:nvGrpSpPr>
          <p:cNvPr id="6" name="Group 5">
            <a:extLst>
              <a:ext uri="{FF2B5EF4-FFF2-40B4-BE49-F238E27FC236}">
                <a16:creationId xmlns:a16="http://schemas.microsoft.com/office/drawing/2014/main" id="{B888FAE4-8D4C-43A0-8527-34636408655F}"/>
              </a:ext>
            </a:extLst>
          </p:cNvPr>
          <p:cNvGrpSpPr/>
          <p:nvPr/>
        </p:nvGrpSpPr>
        <p:grpSpPr>
          <a:xfrm>
            <a:off x="2977858" y="2109226"/>
            <a:ext cx="6479173" cy="1480627"/>
            <a:chOff x="2978237" y="2109049"/>
            <a:chExt cx="6480000" cy="1480816"/>
          </a:xfrm>
        </p:grpSpPr>
        <p:pic>
          <p:nvPicPr>
            <p:cNvPr id="15362" name="Picture 2" descr="Screenshot of the Format tab on Power BI Desktop.">
              <a:extLst>
                <a:ext uri="{FF2B5EF4-FFF2-40B4-BE49-F238E27FC236}">
                  <a16:creationId xmlns:a16="http://schemas.microsoft.com/office/drawing/2014/main" id="{1F4CB4E1-B99A-4BE2-B35A-DC97FE68A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159851"/>
              <a:ext cx="6480000" cy="1350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E09CD9-A036-46C1-B769-4E26DD86C835}"/>
                </a:ext>
              </a:extLst>
            </p:cNvPr>
            <p:cNvSpPr/>
            <p:nvPr/>
          </p:nvSpPr>
          <p:spPr bwMode="auto">
            <a:xfrm>
              <a:off x="5371280" y="2109049"/>
              <a:ext cx="2883720" cy="1480816"/>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6689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Format commands (Format ribbon, help to arrange objects)</a:t>
            </a:r>
          </a:p>
          <a:p>
            <a:r>
              <a:rPr lang="en-US"/>
              <a:t>Selection pane (Layer order, Tab order)</a:t>
            </a:r>
          </a:p>
          <a:p>
            <a:pPr marL="0" indent="0">
              <a:buNone/>
            </a:pPr>
            <a:endParaRPr lang="en-US"/>
          </a:p>
        </p:txBody>
      </p:sp>
      <p:pic>
        <p:nvPicPr>
          <p:cNvPr id="4" name="Picture 2" descr="Screenshot of the Selection pane and the Layer order tab. Several objects and groups are listed.">
            <a:extLst>
              <a:ext uri="{FF2B5EF4-FFF2-40B4-BE49-F238E27FC236}">
                <a16:creationId xmlns:a16="http://schemas.microsoft.com/office/drawing/2014/main" id="{D930B192-9FCC-4BBC-B8DD-CF9AC1DA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261" y="2870485"/>
            <a:ext cx="2520000" cy="3812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reenshot of the Selection pane and the Tab order tab. Several objects and groups are listed.">
            <a:extLst>
              <a:ext uri="{FF2B5EF4-FFF2-40B4-BE49-F238E27FC236}">
                <a16:creationId xmlns:a16="http://schemas.microsoft.com/office/drawing/2014/main" id="{245D294D-289B-4278-84D8-41B8C6535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213" y="2870485"/>
            <a:ext cx="2520000" cy="333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3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813014"/>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pPr marL="0" indent="0">
              <a:buNone/>
            </a:pPr>
            <a:endParaRPr lang="en-US" b="1"/>
          </a:p>
        </p:txBody>
      </p:sp>
      <p:pic>
        <p:nvPicPr>
          <p:cNvPr id="5" name="Picture 2" descr="Screenshot of the View tab, showing the page options of Gridlines, Snap to grid, and Lock objects.">
            <a:extLst>
              <a:ext uri="{FF2B5EF4-FFF2-40B4-BE49-F238E27FC236}">
                <a16:creationId xmlns:a16="http://schemas.microsoft.com/office/drawing/2014/main" id="{D28E5BD0-8DB3-4D40-BABD-A3A10CBE8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676553"/>
            <a:ext cx="6480000" cy="132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91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sp>
        <p:nvSpPr>
          <p:cNvPr id="6" name="Content Placeholder 2">
            <a:extLst>
              <a:ext uri="{FF2B5EF4-FFF2-40B4-BE49-F238E27FC236}">
                <a16:creationId xmlns:a16="http://schemas.microsoft.com/office/drawing/2014/main" id="{ACA0514C-E1EC-4C45-A770-147BC7DAEBF7}"/>
              </a:ext>
            </a:extLst>
          </p:cNvPr>
          <p:cNvSpPr>
            <a:spLocks noGrp="1"/>
          </p:cNvSpPr>
          <p:nvPr>
            <p:ph idx="1"/>
          </p:nvPr>
        </p:nvSpPr>
        <p:spPr>
          <a:xfrm>
            <a:off x="855767" y="1544815"/>
            <a:ext cx="10724938" cy="4309447"/>
          </a:xfrm>
        </p:spPr>
        <p:txBody>
          <a:bodyPr>
            <a:normAutofit/>
          </a:bodyPr>
          <a:lstStyle/>
          <a:p>
            <a:pPr marL="0" indent="0">
              <a:buNone/>
            </a:pPr>
            <a:r>
              <a:rPr lang="en-US" sz="2448">
                <a:latin typeface="Segoe UI" panose="020B0502040204020203" pitchFamily="34" charset="0"/>
              </a:rPr>
              <a:t>The Power Query Formula Language is a powerful </a:t>
            </a:r>
            <a:r>
              <a:rPr lang="en-US" sz="2448" b="1">
                <a:solidFill>
                  <a:srgbClr val="F2C811"/>
                </a:solidFill>
                <a:latin typeface="Segoe UI" panose="020B0502040204020203" pitchFamily="34" charset="0"/>
              </a:rPr>
              <a:t>query</a:t>
            </a:r>
            <a:r>
              <a:rPr lang="en-US" sz="2448" b="1">
                <a:solidFill>
                  <a:srgbClr val="217346"/>
                </a:solidFill>
                <a:latin typeface="Segoe UI" panose="020B0502040204020203" pitchFamily="34" charset="0"/>
              </a:rPr>
              <a:t> </a:t>
            </a:r>
            <a:r>
              <a:rPr lang="en-US" sz="2448" b="1">
                <a:solidFill>
                  <a:srgbClr val="F2C811"/>
                </a:solidFill>
                <a:latin typeface="Segoe UI" panose="020B0502040204020203" pitchFamily="34" charset="0"/>
              </a:rPr>
              <a:t>language</a:t>
            </a:r>
            <a:r>
              <a:rPr lang="en-US" sz="2448">
                <a:latin typeface="Segoe UI" panose="020B0502040204020203" pitchFamily="34" charset="0"/>
              </a:rPr>
              <a:t> optimized for building queries that </a:t>
            </a:r>
            <a:r>
              <a:rPr lang="en-US" sz="2448" b="1" u="sng">
                <a:solidFill>
                  <a:srgbClr val="F2C811"/>
                </a:solidFill>
                <a:latin typeface="Segoe UI" panose="020B0502040204020203" pitchFamily="34" charset="0"/>
              </a:rPr>
              <a:t>m</a:t>
            </a:r>
            <a:r>
              <a:rPr lang="en-US" sz="2448">
                <a:latin typeface="Segoe UI" panose="020B0502040204020203" pitchFamily="34" charset="0"/>
              </a:rPr>
              <a:t>ashup data. It's a functional, case sensitive language.</a:t>
            </a:r>
          </a:p>
          <a:p>
            <a:pPr marL="0" indent="0">
              <a:buNone/>
            </a:pPr>
            <a:endParaRPr lang="en-US" sz="2448">
              <a:latin typeface="Segoe UI" panose="020B0502040204020203" pitchFamily="34" charset="0"/>
            </a:endParaRPr>
          </a:p>
          <a:p>
            <a:pPr marL="0" indent="0">
              <a:buNone/>
            </a:pPr>
            <a:r>
              <a:rPr lang="en-US" sz="2448">
                <a:latin typeface="Segoe UI" panose="020B0502040204020203" pitchFamily="34" charset="0"/>
              </a:rPr>
              <a:t>For computer language theorists: Power Query is a mostly pure, </a:t>
            </a:r>
            <a:r>
              <a:rPr lang="en-US" sz="2448" u="sng">
                <a:latin typeface="Segoe UI" panose="020B0502040204020203" pitchFamily="34" charset="0"/>
              </a:rPr>
              <a:t>higher-order</a:t>
            </a:r>
            <a:r>
              <a:rPr lang="en-US" sz="2448">
                <a:latin typeface="Segoe UI" panose="020B0502040204020203" pitchFamily="34" charset="0"/>
              </a:rPr>
              <a:t>, </a:t>
            </a:r>
            <a:r>
              <a:rPr lang="en-US" sz="2448" u="sng">
                <a:latin typeface="Segoe UI" panose="020B0502040204020203" pitchFamily="34" charset="0"/>
              </a:rPr>
              <a:t>dynamically typed</a:t>
            </a:r>
            <a:r>
              <a:rPr lang="en-US" sz="2448">
                <a:latin typeface="Segoe UI" panose="020B0502040204020203" pitchFamily="34" charset="0"/>
              </a:rPr>
              <a:t>, </a:t>
            </a:r>
            <a:r>
              <a:rPr lang="en-US" sz="2448" u="sng">
                <a:latin typeface="Segoe UI" panose="020B0502040204020203" pitchFamily="34" charset="0"/>
              </a:rPr>
              <a:t>partially lazy</a:t>
            </a:r>
            <a:r>
              <a:rPr lang="en-US" sz="2448">
                <a:latin typeface="Segoe UI" panose="020B0502040204020203" pitchFamily="34" charset="0"/>
              </a:rPr>
              <a:t>, functional language. You can create a variety of data mashup queries from simple to advanced scenarios.</a:t>
            </a:r>
          </a:p>
        </p:txBody>
      </p:sp>
      <p:sp>
        <p:nvSpPr>
          <p:cNvPr id="8" name="TextBox 7">
            <a:extLst>
              <a:ext uri="{FF2B5EF4-FFF2-40B4-BE49-F238E27FC236}">
                <a16:creationId xmlns:a16="http://schemas.microsoft.com/office/drawing/2014/main" id="{1CA714EF-26F6-4959-AFF5-A6EE5BA38B90}"/>
              </a:ext>
            </a:extLst>
          </p:cNvPr>
          <p:cNvSpPr txBox="1"/>
          <p:nvPr/>
        </p:nvSpPr>
        <p:spPr>
          <a:xfrm>
            <a:off x="4729908" y="844166"/>
            <a:ext cx="2976657" cy="369332"/>
          </a:xfrm>
          <a:prstGeom prst="rect">
            <a:avLst/>
          </a:prstGeom>
          <a:noFill/>
        </p:spPr>
        <p:txBody>
          <a:bodyPr wrap="square">
            <a:spAutoFit/>
          </a:bodyPr>
          <a:lstStyle/>
          <a:p>
            <a:pPr algn="ctr"/>
            <a:r>
              <a:rPr lang="en-US">
                <a:latin typeface="Segoe UI" panose="020B0502040204020203" pitchFamily="34" charset="0"/>
              </a:rPr>
              <a:t>(informally known as “M”)</a:t>
            </a:r>
            <a:endParaRPr lang="en-US">
              <a:latin typeface="Segoe UI" panose="020B0502040204020203" pitchFamily="34" charset="0"/>
              <a:cs typeface="Segoe UI" panose="020B0502040204020203" pitchFamily="34" charset="0"/>
            </a:endParaRPr>
          </a:p>
        </p:txBody>
      </p:sp>
      <p:pic>
        <p:nvPicPr>
          <p:cNvPr id="5" name="Picture 4" descr="Power Query icon&#10;&#10;Description automatically generated">
            <a:extLst>
              <a:ext uri="{FF2B5EF4-FFF2-40B4-BE49-F238E27FC236}">
                <a16:creationId xmlns:a16="http://schemas.microsoft.com/office/drawing/2014/main" id="{113060C0-7F1E-45E5-A47F-D3F71A8808AD}"/>
              </a:ext>
            </a:extLst>
          </p:cNvPr>
          <p:cNvPicPr>
            <a:picLocks noChangeAspect="1"/>
          </p:cNvPicPr>
          <p:nvPr/>
        </p:nvPicPr>
        <p:blipFill>
          <a:blip r:embed="rId3"/>
          <a:stretch>
            <a:fillRect/>
          </a:stretch>
        </p:blipFill>
        <p:spPr>
          <a:xfrm>
            <a:off x="9890943" y="4314514"/>
            <a:ext cx="2270391" cy="2270391"/>
          </a:xfrm>
          <a:prstGeom prst="rect">
            <a:avLst/>
          </a:prstGeom>
        </p:spPr>
      </p:pic>
    </p:spTree>
    <p:extLst>
      <p:ext uri="{BB962C8B-B14F-4D97-AF65-F5344CB8AC3E}">
        <p14:creationId xmlns:p14="http://schemas.microsoft.com/office/powerpoint/2010/main" val="7495994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47885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pPr marL="0" indent="0">
              <a:buNone/>
            </a:pPr>
            <a:endParaRPr lang="en-US"/>
          </a:p>
          <a:p>
            <a:pPr marL="0" indent="0">
              <a:buNone/>
            </a:pPr>
            <a:endParaRPr lang="en-US" b="1"/>
          </a:p>
        </p:txBody>
      </p:sp>
      <p:pic>
        <p:nvPicPr>
          <p:cNvPr id="4" name="Picture 2" descr="Screenshot of the View tab, showing the Page view command.">
            <a:extLst>
              <a:ext uri="{FF2B5EF4-FFF2-40B4-BE49-F238E27FC236}">
                <a16:creationId xmlns:a16="http://schemas.microsoft.com/office/drawing/2014/main" id="{EFA33D57-F0C8-4743-80CE-0578D9FA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4369130"/>
            <a:ext cx="6480000" cy="13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93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None/>
            </a:pPr>
            <a:endParaRPr lang="en-US" b="1"/>
          </a:p>
        </p:txBody>
      </p:sp>
    </p:spTree>
    <p:extLst>
      <p:ext uri="{BB962C8B-B14F-4D97-AF65-F5344CB8AC3E}">
        <p14:creationId xmlns:p14="http://schemas.microsoft.com/office/powerpoint/2010/main" val="538353258"/>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60"/>
                                        </p:tgtEl>
                                        <p:attrNameLst>
                                          <p:attrName>style.visibility</p:attrName>
                                        </p:attrNameLst>
                                      </p:cBhvr>
                                      <p:to>
                                        <p:strVal val="visible"/>
                                      </p:to>
                                    </p:set>
                                    <p:anim calcmode="lin" valueType="num">
                                      <p:cBhvr additive="base">
                                        <p:cTn id="13" dur="500" fill="hold"/>
                                        <p:tgtEl>
                                          <p:spTgt spid="19460"/>
                                        </p:tgtEl>
                                        <p:attrNameLst>
                                          <p:attrName>ppt_x</p:attrName>
                                        </p:attrNameLst>
                                      </p:cBhvr>
                                      <p:tavLst>
                                        <p:tav tm="0">
                                          <p:val>
                                            <p:strVal val="#ppt_x"/>
                                          </p:val>
                                        </p:tav>
                                        <p:tav tm="100000">
                                          <p:val>
                                            <p:strVal val="#ppt_x"/>
                                          </p:val>
                                        </p:tav>
                                      </p:tavLst>
                                    </p:anim>
                                    <p:anim calcmode="lin" valueType="num">
                                      <p:cBhvr additive="base">
                                        <p:cTn id="14"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Design Reports For Accessibility</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26788"/>
          </a:xfrm>
        </p:spPr>
        <p:txBody>
          <a:bodyPr/>
          <a:lstStyle/>
          <a:p>
            <a:r>
              <a:rPr lang="en-US"/>
              <a:t>Avoid creating a new report version that addresses a particular accessibility requirement</a:t>
            </a:r>
          </a:p>
          <a:p>
            <a:r>
              <a:rPr lang="en-US"/>
              <a:t>Styling </a:t>
            </a:r>
          </a:p>
          <a:p>
            <a:pPr lvl="1"/>
            <a:r>
              <a:rPr lang="en-US"/>
              <a:t>Larger fonts, color blindness. E.g., built-in theme Color blind safe or High contrast</a:t>
            </a:r>
          </a:p>
          <a:p>
            <a:r>
              <a:rPr lang="en-US"/>
              <a:t>Alt text </a:t>
            </a:r>
          </a:p>
          <a:p>
            <a:pPr lvl="1"/>
            <a:r>
              <a:rPr lang="en-US"/>
              <a:t>Can describe the appearance and function of report objects to screen reader users</a:t>
            </a:r>
          </a:p>
          <a:p>
            <a:r>
              <a:rPr lang="en-US"/>
              <a:t>Tab order </a:t>
            </a:r>
          </a:p>
          <a:p>
            <a:pPr lvl="1"/>
            <a:r>
              <a:rPr lang="en-US"/>
              <a:t>Build a logical sequence</a:t>
            </a:r>
          </a:p>
          <a:p>
            <a:r>
              <a:rPr lang="en-US"/>
              <a:t>Conditional formatting </a:t>
            </a:r>
          </a:p>
          <a:p>
            <a:pPr lvl="1"/>
            <a:r>
              <a:rPr lang="en-US"/>
              <a:t>Use icons and colors</a:t>
            </a:r>
          </a:p>
          <a:p>
            <a:pPr marL="0" indent="0">
              <a:buNone/>
            </a:pPr>
            <a:endParaRPr lang="en-US"/>
          </a:p>
        </p:txBody>
      </p:sp>
    </p:spTree>
    <p:extLst>
      <p:ext uri="{BB962C8B-B14F-4D97-AF65-F5344CB8AC3E}">
        <p14:creationId xmlns:p14="http://schemas.microsoft.com/office/powerpoint/2010/main" val="3213304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00B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632">
                  <a:solidFill>
                    <a:srgbClr val="FFFFFF"/>
                  </a:solidFill>
                  <a:highlight>
                    <a:srgbClr val="00B050"/>
                  </a:highlight>
                  <a:latin typeface="Nexa Heavy" panose="02000000000000000000" pitchFamily="2" charset="0"/>
                  <a:cs typeface="Segoe UI Semibold" panose="020B0702040204020203" pitchFamily="34" charset="0"/>
                </a:rPr>
                <a:t>TEST &amp; IMPLEMENT</a:t>
              </a:r>
            </a:p>
            <a:p>
              <a:pPr algn="ctr" defTabSz="932649">
                <a:lnSpc>
                  <a:spcPts val="1836"/>
                </a:lnSpc>
                <a:defRPr/>
              </a:pPr>
              <a:r>
                <a:rPr lang="en-US" sz="1224">
                  <a:solidFill>
                    <a:srgbClr val="000000"/>
                  </a:solidFill>
                  <a:latin typeface="Segoe UI Semibold" panose="020B0702040204020203" pitchFamily="34" charset="0"/>
                  <a:cs typeface="Segoe UI Semibold" panose="020B0702040204020203" pitchFamily="34" charset="0"/>
                </a:rPr>
                <a:t>YOUR </a:t>
              </a:r>
              <a:r>
                <a:rPr lang="en-US" sz="1632">
                  <a:solidFill>
                    <a:srgbClr val="000000"/>
                  </a:solidFill>
                  <a:latin typeface="Nexa Heavy" panose="02000000000000000000" pitchFamily="2" charset="0"/>
                  <a:cs typeface="Segoe UI Semibold" panose="020B0702040204020203" pitchFamily="34" charset="0"/>
                </a:rPr>
                <a:t>REPORT</a:t>
              </a:r>
              <a:r>
                <a:rPr lang="en-US" sz="1632">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Return to your users for feedback &amp; Put the vision into production.</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67" name="Group 66">
            <a:extLst>
              <a:ext uri="{FF2B5EF4-FFF2-40B4-BE49-F238E27FC236}">
                <a16:creationId xmlns:a16="http://schemas.microsoft.com/office/drawing/2014/main" id="{34B5EA52-5A37-49C5-9C76-491779686EC8}"/>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grpSp>
      <p:grpSp>
        <p:nvGrpSpPr>
          <p:cNvPr id="35" name="Group 34">
            <a:extLst>
              <a:ext uri="{FF2B5EF4-FFF2-40B4-BE49-F238E27FC236}">
                <a16:creationId xmlns:a16="http://schemas.microsoft.com/office/drawing/2014/main" id="{552B650F-8459-44B7-AADC-CAC3A0FDC73F}"/>
              </a:ext>
            </a:extLst>
          </p:cNvPr>
          <p:cNvGrpSpPr/>
          <p:nvPr/>
        </p:nvGrpSpPr>
        <p:grpSpPr>
          <a:xfrm>
            <a:off x="2641850" y="843367"/>
            <a:ext cx="703811" cy="703811"/>
            <a:chOff x="4514418" y="598134"/>
            <a:chExt cx="690162" cy="690162"/>
          </a:xfrm>
        </p:grpSpPr>
        <p:grpSp>
          <p:nvGrpSpPr>
            <p:cNvPr id="36" name="Group 35">
              <a:extLst>
                <a:ext uri="{FF2B5EF4-FFF2-40B4-BE49-F238E27FC236}">
                  <a16:creationId xmlns:a16="http://schemas.microsoft.com/office/drawing/2014/main" id="{27C6342B-8F05-4184-9E43-CF1E9C3633E2}"/>
                </a:ext>
              </a:extLst>
            </p:cNvPr>
            <p:cNvGrpSpPr/>
            <p:nvPr/>
          </p:nvGrpSpPr>
          <p:grpSpPr>
            <a:xfrm>
              <a:off x="4514418" y="598134"/>
              <a:ext cx="690162" cy="690162"/>
              <a:chOff x="6989114" y="876300"/>
              <a:chExt cx="1257300" cy="1257300"/>
            </a:xfrm>
          </p:grpSpPr>
          <p:sp>
            <p:nvSpPr>
              <p:cNvPr id="38" name="Oval 37">
                <a:extLst>
                  <a:ext uri="{FF2B5EF4-FFF2-40B4-BE49-F238E27FC236}">
                    <a16:creationId xmlns:a16="http://schemas.microsoft.com/office/drawing/2014/main" id="{EA0A948C-44B4-447D-A34A-1445A0C2D212}"/>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39" name="Chord 38">
                <a:extLst>
                  <a:ext uri="{FF2B5EF4-FFF2-40B4-BE49-F238E27FC236}">
                    <a16:creationId xmlns:a16="http://schemas.microsoft.com/office/drawing/2014/main" id="{B68CD48D-9FDB-4149-9C5E-69056BB89458}"/>
                  </a:ext>
                </a:extLst>
              </p:cNvPr>
              <p:cNvSpPr/>
              <p:nvPr/>
            </p:nvSpPr>
            <p:spPr>
              <a:xfrm rot="17507038">
                <a:off x="7063406" y="950592"/>
                <a:ext cx="1108714" cy="1108714"/>
              </a:xfrm>
              <a:prstGeom prst="chord">
                <a:avLst/>
              </a:prstGeom>
              <a:solidFill>
                <a:srgbClr val="00B050"/>
              </a:solidFill>
              <a:ln>
                <a:noFill/>
              </a:ln>
              <a:effectLst>
                <a:innerShdw blurRad="101600" dist="25400" dir="19800000">
                  <a:srgbClr val="223C5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37" name="TextBox 36">
              <a:extLst>
                <a:ext uri="{FF2B5EF4-FFF2-40B4-BE49-F238E27FC236}">
                  <a16:creationId xmlns:a16="http://schemas.microsoft.com/office/drawing/2014/main" id="{F89CB068-67C0-4FBC-A461-B2D3391802DA}"/>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6</a:t>
              </a:r>
            </a:p>
          </p:txBody>
        </p:sp>
      </p:grpSp>
    </p:spTree>
    <p:extLst>
      <p:ext uri="{BB962C8B-B14F-4D97-AF65-F5344CB8AC3E}">
        <p14:creationId xmlns:p14="http://schemas.microsoft.com/office/powerpoint/2010/main" val="103885513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Before You Publish The Report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475089"/>
          </a:xfrm>
        </p:spPr>
        <p:txBody>
          <a:bodyPr/>
          <a:lstStyle/>
          <a:p>
            <a:r>
              <a:rPr lang="en-US"/>
              <a:t>Testing </a:t>
            </a:r>
          </a:p>
          <a:p>
            <a:pPr lvl="1"/>
            <a:r>
              <a:rPr lang="en-US"/>
              <a:t>User acceptance test, test on different interfaces (Service, mobile app, embedded)</a:t>
            </a:r>
          </a:p>
          <a:p>
            <a:r>
              <a:rPr lang="en-US"/>
              <a:t>Prepare for publication</a:t>
            </a:r>
          </a:p>
          <a:p>
            <a:pPr lvl="1"/>
            <a:r>
              <a:rPr lang="en-US"/>
              <a:t>Set intended initial experience, e.g., define first page, reset filters and slicers, visual drill state, sort orders, and button state</a:t>
            </a:r>
          </a:p>
          <a:p>
            <a:r>
              <a:rPr lang="en-US"/>
              <a:t>Provide support </a:t>
            </a:r>
          </a:p>
          <a:p>
            <a:pPr lvl="1"/>
            <a:r>
              <a:rPr lang="en-US"/>
              <a:t>Training, built-in assistance, documentation</a:t>
            </a:r>
          </a:p>
          <a:p>
            <a:r>
              <a:rPr lang="en-US"/>
              <a:t>Manage change </a:t>
            </a:r>
          </a:p>
          <a:p>
            <a:pPr lvl="1"/>
            <a:r>
              <a:rPr lang="en-US"/>
              <a:t>Often, it's better to publish a new report that includes many updates than release smaller incremental changes, consider using Deployment pipelines</a:t>
            </a:r>
          </a:p>
          <a:p>
            <a:pPr marL="0" indent="0">
              <a:buNone/>
            </a:pPr>
            <a:endParaRPr lang="en-US"/>
          </a:p>
        </p:txBody>
      </p:sp>
    </p:spTree>
    <p:extLst>
      <p:ext uri="{BB962C8B-B14F-4D97-AF65-F5344CB8AC3E}">
        <p14:creationId xmlns:p14="http://schemas.microsoft.com/office/powerpoint/2010/main" val="3948095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Primitive Values</a:t>
            </a:r>
          </a:p>
        </p:txBody>
      </p:sp>
      <p:graphicFrame>
        <p:nvGraphicFramePr>
          <p:cNvPr id="6" name="Table 5">
            <a:extLst>
              <a:ext uri="{FF2B5EF4-FFF2-40B4-BE49-F238E27FC236}">
                <a16:creationId xmlns:a16="http://schemas.microsoft.com/office/drawing/2014/main" id="{AA9DAA12-8D92-406B-83AD-E4591241EDCD}"/>
              </a:ext>
            </a:extLst>
          </p:cNvPr>
          <p:cNvGraphicFramePr>
            <a:graphicFrameLocks noGrp="1"/>
          </p:cNvGraphicFramePr>
          <p:nvPr>
            <p:extLst>
              <p:ext uri="{D42A27DB-BD31-4B8C-83A1-F6EECF244321}">
                <p14:modId xmlns:p14="http://schemas.microsoft.com/office/powerpoint/2010/main" val="3102052247"/>
              </p:ext>
            </p:extLst>
          </p:nvPr>
        </p:nvGraphicFramePr>
        <p:xfrm>
          <a:off x="855768" y="1542225"/>
          <a:ext cx="10723568" cy="4447991"/>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13991">
                <a:tc>
                  <a:txBody>
                    <a:bodyPr/>
                    <a:lstStyle/>
                    <a:p>
                      <a:pPr latinLnBrk="0"/>
                      <a:r>
                        <a:rPr lang="en-US" sz="1500">
                          <a:effectLst/>
                          <a:latin typeface="Segoe UI" panose="020B0502040204020203" pitchFamily="34" charset="0"/>
                          <a:cs typeface="Segoe UI" panose="020B0502040204020203" pitchFamily="34" charset="0"/>
                        </a:rPr>
                        <a:t>binary</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a:latin typeface="Segoe UI" panose="020B0502040204020203" pitchFamily="34" charset="0"/>
                          <a:cs typeface="Segoe UI" panose="020B0502040204020203" pitchFamily="34" charset="0"/>
                        </a:rPr>
                        <a:t>#binary("AQID")</a:t>
                      </a:r>
                      <a:endParaRPr lang="en-US" sz="1500">
                        <a:effectLst/>
                        <a:latin typeface="Segoe UI" panose="020B0502040204020203" pitchFamily="34" charset="0"/>
                        <a:cs typeface="Segoe UI" panose="020B0502040204020203" pitchFamily="34" charset="0"/>
                      </a:endParaRP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date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#date(2018,7,10)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#time(18,30,0)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403400">
                <a:tc>
                  <a:txBody>
                    <a:bodyPr/>
                    <a:lstStyle/>
                    <a:p>
                      <a:pPr latinLnBrk="0"/>
                      <a:r>
                        <a:rPr lang="en-US" sz="1500">
                          <a:effectLst/>
                          <a:latin typeface="Segoe UI" panose="020B0502040204020203" pitchFamily="34" charset="0"/>
                          <a:cs typeface="Segoe UI" panose="020B0502040204020203" pitchFamily="34" charset="0"/>
                        </a:rPr>
                        <a:t>datetime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#datetime(2018,7,10,18,30,0)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403400">
                <a:tc>
                  <a:txBody>
                    <a:bodyPr/>
                    <a:lstStyle/>
                    <a:p>
                      <a:pPr latinLnBrk="0"/>
                      <a:r>
                        <a:rPr lang="en-US" sz="1500">
                          <a:effectLst/>
                          <a:latin typeface="Segoe UI" panose="020B0502040204020203" pitchFamily="34" charset="0"/>
                          <a:cs typeface="Segoe UI" panose="020B0502040204020203" pitchFamily="34" charset="0"/>
                        </a:rPr>
                        <a:t>datetimezone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#datetimezone(2018,7,10,18,30,0,0,6)</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403400">
                <a:tc>
                  <a:txBody>
                    <a:bodyPr/>
                    <a:lstStyle/>
                    <a:p>
                      <a:pPr latinLnBrk="0"/>
                      <a:r>
                        <a:rPr lang="en-US" sz="1500">
                          <a:effectLst/>
                          <a:latin typeface="Segoe UI" panose="020B0502040204020203" pitchFamily="34" charset="0"/>
                          <a:cs typeface="Segoe UI" panose="020B0502040204020203" pitchFamily="34" charset="0"/>
                        </a:rPr>
                        <a:t>duration</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#duration(1,0,0,0)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403400">
                <a:tc>
                  <a:txBody>
                    <a:bodyPr/>
                    <a:lstStyle/>
                    <a:p>
                      <a:pPr latinLnBrk="0"/>
                      <a:r>
                        <a:rPr lang="en-US" sz="1500">
                          <a:effectLst/>
                          <a:latin typeface="Segoe UI" panose="020B0502040204020203" pitchFamily="34" charset="0"/>
                          <a:cs typeface="Segoe UI" panose="020B0502040204020203" pitchFamily="34" charset="0"/>
                        </a:rPr>
                        <a:t>logical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true and false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403400">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403400">
                <a:tc>
                  <a:txBody>
                    <a:bodyPr/>
                    <a:lstStyle/>
                    <a:p>
                      <a:pPr latinLnBrk="0"/>
                      <a:r>
                        <a:rPr lang="en-US" sz="1500">
                          <a:effectLst/>
                          <a:latin typeface="Segoe UI" panose="020B0502040204020203" pitchFamily="34" charset="0"/>
                          <a:cs typeface="Segoe UI" panose="020B0502040204020203" pitchFamily="34" charset="0"/>
                        </a:rPr>
                        <a:t>number</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0, 1, -1, 1.5</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403400">
                <a:tc>
                  <a:txBody>
                    <a:bodyPr/>
                    <a:lstStyle/>
                    <a:p>
                      <a:pPr latinLnBrk="0"/>
                      <a:r>
                        <a:rPr lang="en-US" sz="1500">
                          <a:effectLst/>
                          <a:latin typeface="Segoe UI" panose="020B0502040204020203" pitchFamily="34" charset="0"/>
                          <a:cs typeface="Segoe UI" panose="020B0502040204020203" pitchFamily="34" charset="0"/>
                        </a:rPr>
                        <a:t>text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“hello, world”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15137925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4182372854"/>
              </p:ext>
            </p:extLst>
          </p:nvPr>
        </p:nvGraphicFramePr>
        <p:xfrm>
          <a:off x="855768" y="1545336"/>
          <a:ext cx="10723568" cy="1613600"/>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03400">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{“foo”, “bar”, 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 = 10, b = 20]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#table({“Animal”}, {{“Cat”},{“Dog”}})</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13621876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2678883985"/>
              </p:ext>
            </p:extLst>
          </p:nvPr>
        </p:nvGraphicFramePr>
        <p:xfrm>
          <a:off x="855768" y="1545336"/>
          <a:ext cx="10723568" cy="4800783"/>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3939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1308183">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“foo”,</a:t>
                      </a:r>
                    </a:p>
                    <a:p>
                      <a:pPr latinLnBrk="0"/>
                      <a:r>
                        <a:rPr lang="en-US" sz="1500">
                          <a:effectLst/>
                          <a:latin typeface="Segoe UI" panose="020B0502040204020203" pitchFamily="34" charset="0"/>
                          <a:cs typeface="Segoe UI" panose="020B0502040204020203" pitchFamily="34" charset="0"/>
                        </a:rPr>
                        <a:t>    “bar”,</a:t>
                      </a:r>
                    </a:p>
                    <a:p>
                      <a:pPr latinLnBrk="0"/>
                      <a:r>
                        <a:rPr lang="en-US" sz="1500">
                          <a:effectLst/>
                          <a:latin typeface="Segoe UI" panose="020B0502040204020203" pitchFamily="34" charset="0"/>
                          <a:cs typeface="Segoe UI" panose="020B0502040204020203" pitchFamily="34" charset="0"/>
                        </a:rPr>
                        <a:t>    10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1332999">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a = 10, </a:t>
                      </a:r>
                    </a:p>
                    <a:p>
                      <a:pPr latinLnBrk="0"/>
                      <a:r>
                        <a:rPr lang="en-US" sz="1500">
                          <a:effectLst/>
                          <a:latin typeface="Segoe UI" panose="020B0502040204020203" pitchFamily="34" charset="0"/>
                          <a:cs typeface="Segoe UI" panose="020B0502040204020203" pitchFamily="34" charset="0"/>
                        </a:rPr>
                        <a:t>    b = 20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1765325">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t>
                      </a:r>
                    </a:p>
                    <a:p>
                      <a:pPr latinLnBrk="0"/>
                      <a:r>
                        <a:rPr lang="en-US" sz="1500">
                          <a:effectLst/>
                          <a:latin typeface="Segoe UI" panose="020B0502040204020203" pitchFamily="34" charset="0"/>
                          <a:cs typeface="Segoe UI" panose="020B0502040204020203" pitchFamily="34" charset="0"/>
                        </a:rPr>
                        <a:t>    {“Animal”},</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        {“Cat”},</a:t>
                      </a:r>
                    </a:p>
                    <a:p>
                      <a:pPr latinLnBrk="0"/>
                      <a:r>
                        <a:rPr lang="en-US" sz="1500">
                          <a:effectLst/>
                          <a:latin typeface="Segoe UI" panose="020B0502040204020203" pitchFamily="34" charset="0"/>
                          <a:cs typeface="Segoe UI" panose="020B0502040204020203" pitchFamily="34" charset="0"/>
                        </a:rPr>
                        <a:t>        {“Dog”}</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20008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9680416-BAFE-4FE1-BF5D-C232A14828F1}"/>
              </a:ext>
            </a:extLst>
          </p:cNvPr>
          <p:cNvPicPr>
            <a:picLocks noChangeAspect="1" noChangeArrowheads="1"/>
          </p:cNvPicPr>
          <p:nvPr/>
        </p:nvPicPr>
        <p:blipFill>
          <a:blip r:link="rId2">
            <a:extLst>
              <a:ext uri="{28A0092B-C50C-407E-A947-70E740481C1C}">
                <a14:useLocalDpi xmlns:a14="http://schemas.microsoft.com/office/drawing/2010/main" val="0"/>
              </a:ext>
            </a:extLst>
          </a:blip>
          <a:srcRect/>
          <a:stretch>
            <a:fillRect/>
          </a:stretch>
        </p:blipFill>
        <p:spPr bwMode="auto">
          <a:xfrm>
            <a:off x="5109320" y="907361"/>
            <a:ext cx="5994104" cy="599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3A7FE74-291B-4388-A9D2-771FE7B19150}"/>
              </a:ext>
            </a:extLst>
          </p:cNvPr>
          <p:cNvSpPr>
            <a:spLocks noGrp="1"/>
          </p:cNvSpPr>
          <p:nvPr>
            <p:ph type="title"/>
          </p:nvPr>
        </p:nvSpPr>
        <p:spPr/>
        <p:txBody>
          <a:bodyPr/>
          <a:lstStyle/>
          <a:p>
            <a:r>
              <a:rPr lang="en-US"/>
              <a:t>Session Feedback</a:t>
            </a:r>
          </a:p>
        </p:txBody>
      </p:sp>
      <p:sp>
        <p:nvSpPr>
          <p:cNvPr id="3" name="Text Placeholder 2">
            <a:extLst>
              <a:ext uri="{FF2B5EF4-FFF2-40B4-BE49-F238E27FC236}">
                <a16:creationId xmlns:a16="http://schemas.microsoft.com/office/drawing/2014/main" id="{9D854643-ED6F-4E9F-967A-60A9CF0FE063}"/>
              </a:ext>
            </a:extLst>
          </p:cNvPr>
          <p:cNvSpPr>
            <a:spLocks noGrp="1"/>
          </p:cNvSpPr>
          <p:nvPr>
            <p:ph type="body" sz="quarter" idx="10"/>
          </p:nvPr>
        </p:nvSpPr>
        <p:spPr>
          <a:xfrm>
            <a:off x="595838" y="1463671"/>
            <a:ext cx="5051335" cy="4131387"/>
          </a:xfrm>
        </p:spPr>
        <p:txBody>
          <a:bodyPr/>
          <a:lstStyle/>
          <a:p>
            <a:r>
              <a:rPr lang="en-US"/>
              <a:t>Please let us know how we do! </a:t>
            </a:r>
          </a:p>
          <a:p>
            <a:endParaRPr lang="en-US"/>
          </a:p>
          <a:p>
            <a:r>
              <a:rPr lang="en-US"/>
              <a:t>Complete a post-session survey to share your feedback. </a:t>
            </a:r>
            <a:r>
              <a:rPr lang="en-US">
                <a:solidFill>
                  <a:srgbClr val="00B050"/>
                </a:solidFill>
              </a:rPr>
              <a:t>SQLBits will </a:t>
            </a:r>
            <a:r>
              <a:rPr lang="en-US" b="1">
                <a:solidFill>
                  <a:srgbClr val="00B050"/>
                </a:solidFill>
              </a:rPr>
              <a:t>plant a tree </a:t>
            </a:r>
            <a:r>
              <a:rPr lang="en-US">
                <a:solidFill>
                  <a:srgbClr val="00B050"/>
                </a:solidFill>
              </a:rPr>
              <a:t>for every 10 surveys received.</a:t>
            </a:r>
          </a:p>
          <a:p>
            <a:endParaRPr lang="en-US"/>
          </a:p>
          <a:p>
            <a:r>
              <a:rPr lang="en-US"/>
              <a:t>https://sqlb.it/?7152</a:t>
            </a:r>
          </a:p>
        </p:txBody>
      </p:sp>
    </p:spTree>
    <p:extLst>
      <p:ext uri="{BB962C8B-B14F-4D97-AF65-F5344CB8AC3E}">
        <p14:creationId xmlns:p14="http://schemas.microsoft.com/office/powerpoint/2010/main" val="1616470210"/>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pic>
        <p:nvPicPr>
          <p:cNvPr id="1026" name="Picture 2" descr="Fuzzy autocomplete">
            <a:extLst>
              <a:ext uri="{FF2B5EF4-FFF2-40B4-BE49-F238E27FC236}">
                <a16:creationId xmlns:a16="http://schemas.microsoft.com/office/drawing/2014/main" id="{C041185C-B6E2-4678-AFDD-405F4E698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09" y="1509682"/>
            <a:ext cx="5876925" cy="40005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44601-E1F3-4913-868C-8436066D31A0}"/>
              </a:ext>
            </a:extLst>
          </p:cNvPr>
          <p:cNvSpPr txBox="1"/>
          <p:nvPr/>
        </p:nvSpPr>
        <p:spPr>
          <a:xfrm>
            <a:off x="485030" y="2242268"/>
            <a:ext cx="65" cy="307777"/>
          </a:xfrm>
          <a:prstGeom prst="rect">
            <a:avLst/>
          </a:prstGeom>
          <a:noFill/>
        </p:spPr>
        <p:txBody>
          <a:bodyPr wrap="none" lIns="0" tIns="0" rIns="0" bIns="0" rtlCol="0">
            <a:spAutoFit/>
          </a:bodyPr>
          <a:lstStyle/>
          <a:p>
            <a:pPr algn="l"/>
            <a:endParaRPr lang="en-US" sz="2000" err="1"/>
          </a:p>
        </p:txBody>
      </p:sp>
      <p:pic>
        <p:nvPicPr>
          <p:cNvPr id="1034" name="Picture 10">
            <a:extLst>
              <a:ext uri="{FF2B5EF4-FFF2-40B4-BE49-F238E27FC236}">
                <a16:creationId xmlns:a16="http://schemas.microsoft.com/office/drawing/2014/main" id="{3DD6A6BB-3B31-4753-9047-C50C1691808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3E18F7E-7545-47C9-8109-F76DB718463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AAFE69F-FCCF-4A9E-98CE-6B4BA660AC0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EDE6649B-5AB3-441E-950D-D1D480C35DB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9336F45-D096-4278-8632-D005B3692E6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4D47247-6A73-4EA2-A90D-AC8A9CED6995}"/>
              </a:ext>
            </a:extLst>
          </p:cNvPr>
          <p:cNvSpPr txBox="1"/>
          <p:nvPr/>
        </p:nvSpPr>
        <p:spPr>
          <a:xfrm>
            <a:off x="485030" y="1509682"/>
            <a:ext cx="5665450" cy="3139321"/>
          </a:xfrm>
          <a:prstGeom prst="rect">
            <a:avLst/>
          </a:prstGeom>
          <a:noFill/>
        </p:spPr>
        <p:txBody>
          <a:bodyPr wrap="square">
            <a:spAutoFit/>
          </a:bodyPr>
          <a:lstStyle/>
          <a:p>
            <a:r>
              <a:rPr lang="en-US" b="1" i="0" dirty="0">
                <a:solidFill>
                  <a:srgbClr val="333333"/>
                </a:solidFill>
                <a:effectLst/>
                <a:latin typeface="Segoe UI" panose="020B0502040204020203" pitchFamily="34" charset="0"/>
              </a:rPr>
              <a:t>Power Query language service for VS Code</a:t>
            </a: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Provides a language service for the </a:t>
            </a:r>
            <a:r>
              <a:rPr lang="en-US" b="0" i="0" u="none" strike="noStrike" dirty="0">
                <a:solidFill>
                  <a:srgbClr val="333333"/>
                </a:solidFill>
                <a:effectLst/>
                <a:latin typeface="Segoe UI" panose="020B0502040204020203" pitchFamily="34" charset="0"/>
                <a:hlinkClick r:id="rId4"/>
              </a:rPr>
              <a:t>Power Query / M formula language</a:t>
            </a:r>
            <a:r>
              <a:rPr lang="en-US" b="0" i="0" dirty="0">
                <a:solidFill>
                  <a:srgbClr val="333333"/>
                </a:solidFill>
                <a:effectLst/>
                <a:latin typeface="Segoe UI" panose="020B0502040204020203" pitchFamily="34" charset="0"/>
              </a:rPr>
              <a:t> with the following capabilities:</a:t>
            </a:r>
          </a:p>
          <a:p>
            <a:pPr algn="l"/>
            <a:endParaRPr lang="en-US" b="1" i="0" dirty="0">
              <a:solidFill>
                <a:srgbClr val="333333"/>
              </a:solidFill>
              <a:effectLst/>
              <a:latin typeface="Segoe UI" panose="020B0502040204020203" pitchFamily="34" charset="0"/>
            </a:endParaRPr>
          </a:p>
          <a:p>
            <a:pPr algn="l"/>
            <a:r>
              <a:rPr lang="en-US" b="1" dirty="0">
                <a:solidFill>
                  <a:srgbClr val="333333"/>
                </a:solidFill>
                <a:latin typeface="Segoe UI" panose="020B0502040204020203" pitchFamily="34" charset="0"/>
              </a:rPr>
              <a:t>Benefits:</a:t>
            </a:r>
            <a:endParaRPr lang="en-US" b="1" i="0" dirty="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rgbClr val="333333"/>
                </a:solidFill>
                <a:effectLst/>
                <a:latin typeface="Segoe UI" panose="020B0502040204020203" pitchFamily="34" charset="0"/>
              </a:rPr>
              <a:t>Fuzzy autocomplete</a:t>
            </a:r>
          </a:p>
          <a:p>
            <a:pPr lvl="1"/>
            <a:r>
              <a:rPr lang="en-US" b="0" i="0" dirty="0">
                <a:solidFill>
                  <a:srgbClr val="333333"/>
                </a:solidFill>
                <a:effectLst/>
                <a:latin typeface="Segoe UI" panose="020B0502040204020203" pitchFamily="34" charset="0"/>
              </a:rPr>
              <a:t>Suggests keywords, local variables, and the standard Power Query library.</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Hover</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Function hints</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Code formatting</a:t>
            </a:r>
          </a:p>
        </p:txBody>
      </p:sp>
    </p:spTree>
    <p:extLst>
      <p:ext uri="{BB962C8B-B14F-4D97-AF65-F5344CB8AC3E}">
        <p14:creationId xmlns:p14="http://schemas.microsoft.com/office/powerpoint/2010/main" val="148994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510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2000"/>
                                        <p:tgtEl>
                                          <p:spTgt spid="49"/>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2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a:gradFill>
                  <a:gsLst>
                    <a:gs pos="2917">
                      <a:srgbClr val="505050"/>
                    </a:gs>
                    <a:gs pos="30000">
                      <a:srgbClr val="505050"/>
                    </a:gs>
                  </a:gsLst>
                  <a:lin ang="5400000" scaled="0"/>
                </a:gradFill>
                <a:latin typeface="Segoe UI"/>
              </a:rPr>
              <a:t>the Mashup Engine compensates </a:t>
            </a:r>
            <a:r>
              <a:rPr lang="en-US" sz="2100">
                <a:solidFill>
                  <a:schemeClr val="tx1">
                    <a:lumMod val="50000"/>
                    <a:lumOff val="50000"/>
                  </a:schemeClr>
                </a:solidFill>
                <a:latin typeface="Segoe UI" panose="020B0502040204020203" pitchFamily="34" charset="0"/>
              </a:rPr>
              <a:t>(i.e. does the processing locally) </a:t>
            </a:r>
            <a:r>
              <a:rPr lang="en-US" sz="2100" b="1">
                <a:gradFill>
                  <a:gsLst>
                    <a:gs pos="2917">
                      <a:srgbClr val="505050"/>
                    </a:gs>
                    <a:gs pos="30000">
                      <a:srgbClr val="505050"/>
                    </a:gs>
                  </a:gsLst>
                  <a:lin ang="5400000" scaled="0"/>
                </a:gradFill>
                <a:latin typeface="Segoe UI"/>
              </a:rPr>
              <a:t>for transformations that cannot be sent to the source</a:t>
            </a:r>
            <a:r>
              <a:rPr lang="en-US" sz="204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2000"/>
                                        <p:tgtEl>
                                          <p:spTgt spid="6"/>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aphicFrame>
        <p:nvGraphicFramePr>
          <p:cNvPr id="10" name="Diagram 9">
            <a:extLst>
              <a:ext uri="{FF2B5EF4-FFF2-40B4-BE49-F238E27FC236}">
                <a16:creationId xmlns:a16="http://schemas.microsoft.com/office/drawing/2014/main" id="{3BAA95FF-C8EC-437C-9FC4-0AA3DA18D6B2}"/>
              </a:ext>
            </a:extLst>
          </p:cNvPr>
          <p:cNvGraphicFramePr/>
          <p:nvPr>
            <p:extLst>
              <p:ext uri="{D42A27DB-BD31-4B8C-83A1-F6EECF244321}">
                <p14:modId xmlns:p14="http://schemas.microsoft.com/office/powerpoint/2010/main" val="1016159132"/>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1624631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928"/>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solidFill>
            <a:srgbClr val="BB6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728991" y="1431650"/>
            <a:ext cx="2880523" cy="382308"/>
          </a:xfrm>
          <a:prstGeom prst="rect">
            <a:avLst/>
          </a:prstGeom>
          <a:noFill/>
        </p:spPr>
        <p:txBody>
          <a:bodyPr wrap="none" rtlCol="0">
            <a:spAutoFit/>
          </a:bodyPr>
          <a:lstStyle/>
          <a:p>
            <a:pPr defTabSz="932504"/>
            <a:r>
              <a:rPr lang="en-US" sz="1836" b="1">
                <a:solidFill>
                  <a:prstClr val="black"/>
                </a:solidFill>
                <a:latin typeface="Segoe UI" panose="020B0502040204020203" pitchFamily="34" charset="0"/>
                <a:cs typeface="Segoe UI" panose="020B0502040204020203" pitchFamily="34" charset="0"/>
              </a:rPr>
              <a:t>Unsupported Operation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1829028" cy="313932"/>
          </a:xfrm>
          <a:prstGeom prst="rect">
            <a:avLst/>
          </a:prstGeom>
          <a:noFill/>
        </p:spPr>
        <p:txBody>
          <a:bodyPr wrap="none" lIns="0" tIns="0" rIns="0" bIns="0" rtlCol="0">
            <a:spAutoFit/>
          </a:bodyPr>
          <a:lstStyle/>
          <a:p>
            <a:pPr defTabSz="932504"/>
            <a:r>
              <a:rPr lang="en-US" sz="2040">
                <a:gradFill>
                  <a:gsLst>
                    <a:gs pos="2917">
                      <a:prstClr val="black"/>
                    </a:gs>
                    <a:gs pos="30000">
                      <a:prstClr val="black"/>
                    </a:gs>
                  </a:gsLst>
                  <a:lin ang="5400000" scaled="0"/>
                </a:gradFill>
                <a:latin typeface="+mj-lt"/>
                <a:cs typeface="Leelawadee" panose="020B0502040204020203" pitchFamily="34" charset="-34"/>
              </a:rPr>
              <a:t>Mashup Engine</a:t>
            </a:r>
          </a:p>
        </p:txBody>
      </p:sp>
      <p:sp>
        <p:nvSpPr>
          <p:cNvPr id="21" name="TextBox 20">
            <a:extLst>
              <a:ext uri="{FF2B5EF4-FFF2-40B4-BE49-F238E27FC236}">
                <a16:creationId xmlns:a16="http://schemas.microsoft.com/office/drawing/2014/main" id="{68C0AFA7-9C61-4CC0-B5E4-DA3E4BE94EDA}"/>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0128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537287" cy="2245655"/>
          </a:xfrm>
        </p:spPr>
        <p:txBody>
          <a:bodyPr>
            <a:normAutofit/>
          </a:bodyPr>
          <a:lstStyle/>
          <a:p>
            <a:pPr marL="466251" indent="-466251">
              <a:buFont typeface="+mj-lt"/>
              <a:buAutoNum type="arabicPeriod"/>
            </a:pPr>
            <a:r>
              <a:rPr lang="en-US" sz="2448">
                <a:latin typeface="Segoe UI" panose="020B0502040204020203" pitchFamily="34" charset="0"/>
              </a:rPr>
              <a:t>“As far upstream as possible, as far downstream as necessary.”</a:t>
            </a:r>
          </a:p>
          <a:p>
            <a:pPr marL="466251" indent="-466251">
              <a:buFont typeface="+mj-lt"/>
              <a:buAutoNum type="arabicPeriod"/>
            </a:pPr>
            <a:r>
              <a:rPr lang="en-US" sz="2448">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a:latin typeface="Segoe UI" panose="020B0502040204020203" pitchFamily="34" charset="0"/>
              </a:rPr>
              <a:t>Always default to the GUI first and the code last.</a:t>
            </a:r>
          </a:p>
          <a:p>
            <a:pPr marL="466251" indent="-466251">
              <a:buFont typeface="+mj-lt"/>
              <a:buAutoNum type="arabicPeriod"/>
            </a:pPr>
            <a:r>
              <a:rPr lang="en-US" sz="2448">
                <a:latin typeface="Segoe UI" panose="020B0502040204020203" pitchFamily="34" charset="0"/>
              </a:rPr>
              <a:t>The Power Query formula language is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One Dataset to Rule them ALL</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731" y="-47772"/>
            <a:ext cx="12519638" cy="704229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25447" y="427444"/>
            <a:ext cx="11191240" cy="585994"/>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26879" y="1321188"/>
            <a:ext cx="8393430" cy="5001369"/>
          </a:xfrm>
        </p:spPr>
        <p:txBody>
          <a:bodyPr/>
          <a:lstStyle/>
          <a:p>
            <a:pPr marL="0" indent="0">
              <a:buNone/>
            </a:pPr>
            <a:r>
              <a:rPr lang="en-US" sz="2108" b="0" i="1"/>
              <a:t>In the pursuit of making next year’s Microsoft Power Platform Conference even better, we really want to hear your feedback about this session.</a:t>
            </a:r>
            <a:endParaRPr lang="en-US" sz="2108" b="0"/>
          </a:p>
          <a:p>
            <a:pPr marL="0" indent="0">
              <a:buNone/>
            </a:pPr>
            <a:endParaRPr lang="en-US" sz="2176" b="0"/>
          </a:p>
          <a:p>
            <a:pPr marL="0" indent="0">
              <a:buNone/>
            </a:pPr>
            <a:r>
              <a:rPr lang="en-US" sz="2176" i="1"/>
              <a:t>Here’s How -</a:t>
            </a:r>
            <a:endParaRPr lang="en-US" sz="2176"/>
          </a:p>
          <a:p>
            <a:r>
              <a:rPr lang="en-US" sz="2176" b="0" i="1"/>
              <a:t>Simply go to the Whova App on your smartphone</a:t>
            </a:r>
          </a:p>
          <a:p>
            <a:r>
              <a:rPr lang="en-US" sz="2176" b="0" i="1"/>
              <a:t>Go to the Microsoft Power Platform Conference event</a:t>
            </a:r>
            <a:endParaRPr lang="en-US" sz="2176" b="0"/>
          </a:p>
          <a:p>
            <a:r>
              <a:rPr lang="en-US" sz="2176" b="0" i="1"/>
              <a:t>Scroll down on the homepage to ‘Additional Resources’ and click ‘Surveys’.</a:t>
            </a:r>
            <a:endParaRPr lang="en-US" sz="2176" b="0"/>
          </a:p>
          <a:p>
            <a:r>
              <a:rPr lang="en-US" sz="2176" b="0" i="1"/>
              <a:t>Click ‘Session Feedback’.</a:t>
            </a:r>
            <a:endParaRPr lang="en-US" sz="2176" b="0"/>
          </a:p>
          <a:p>
            <a:r>
              <a:rPr lang="en-US" sz="2176" b="0" i="1"/>
              <a:t>Scroll down to click on this session title.</a:t>
            </a:r>
            <a:endParaRPr lang="en-US" sz="2176" b="0"/>
          </a:p>
          <a:p>
            <a:r>
              <a:rPr lang="en-US" sz="2176" b="0" i="1"/>
              <a:t>Complete the session feedback survey.</a:t>
            </a:r>
            <a:endParaRPr lang="en-US" sz="2176" b="0"/>
          </a:p>
          <a:p>
            <a:r>
              <a:rPr lang="en-US" sz="2176" b="0" i="1"/>
              <a:t>Finally, click ‘Submit’</a:t>
            </a:r>
            <a:endParaRPr lang="en-US" sz="2176" b="0"/>
          </a:p>
          <a:p>
            <a:endParaRPr lang="en-US" sz="2176"/>
          </a:p>
        </p:txBody>
      </p:sp>
      <p:pic>
        <p:nvPicPr>
          <p:cNvPr id="4" name="Final Whova App Screen Captur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5447" y="558377"/>
            <a:ext cx="2697273" cy="5829995"/>
          </a:xfrm>
          <a:prstGeom prst="rect">
            <a:avLst/>
          </a:prstGeom>
        </p:spPr>
      </p:pic>
    </p:spTree>
    <p:extLst>
      <p:ext uri="{BB962C8B-B14F-4D97-AF65-F5344CB8AC3E}">
        <p14:creationId xmlns:p14="http://schemas.microsoft.com/office/powerpoint/2010/main" val="3586899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243123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Performance considerations:</a:t>
            </a:r>
            <a:br>
              <a:rPr lang="en-US" sz="3600">
                <a:ea typeface="Times New Roman" panose="02020603050405020304" pitchFamily="18" charset="0"/>
                <a:cs typeface="Segoe UI"/>
              </a:rPr>
            </a:br>
            <a:r>
              <a:rPr lang="en-US" sz="3600">
                <a:latin typeface="Segoe UI"/>
                <a:ea typeface="Times New Roman" panose="02020603050405020304" pitchFamily="18" charset="0"/>
                <a:cs typeface="Segoe UI"/>
              </a:rPr>
              <a:t>Storage modes</a:t>
            </a:r>
            <a:br>
              <a:rPr lang="en-US" sz="3600">
                <a:ea typeface="Times New Roman" panose="02020603050405020304" pitchFamily="18" charset="0"/>
                <a:cs typeface="Segoe UI"/>
              </a:rPr>
            </a:br>
            <a:r>
              <a:rPr lang="en-US" sz="3600">
                <a:latin typeface="+mn-lt"/>
                <a:ea typeface="Times New Roman" panose="02020603050405020304" pitchFamily="18" charset="0"/>
                <a:cs typeface="Segoe UI"/>
              </a:rPr>
              <a:t>In-memory columnar database</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Efficient resource usage</a:t>
            </a:r>
            <a:endParaRPr lang="en-US" sz="360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417632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Import: </a:t>
            </a:r>
            <a:r>
              <a:rPr lang="en-US" sz="160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a:gradFill>
                  <a:gsLst>
                    <a:gs pos="2917">
                      <a:srgbClr val="505050"/>
                    </a:gs>
                    <a:gs pos="30000">
                      <a:srgbClr val="505050"/>
                    </a:gs>
                  </a:gsLst>
                  <a:lin ang="5400000" scaled="0"/>
                </a:gradFill>
                <a:latin typeface="Segoe UI"/>
                <a:cs typeface="+mn-cs"/>
              </a:rPr>
              <a:t>analysis services </a:t>
            </a:r>
            <a:r>
              <a:rPr lang="en-US" sz="160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Dual: </a:t>
                </a:r>
                <a:r>
                  <a:rPr lang="en-US" sz="160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37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Data</a:t>
            </a:r>
          </a:p>
        </p:txBody>
      </p:sp>
      <p:graphicFrame>
        <p:nvGraphicFramePr>
          <p:cNvPr id="6" name="Table 5">
            <a:extLst>
              <a:ext uri="{FF2B5EF4-FFF2-40B4-BE49-F238E27FC236}">
                <a16:creationId xmlns:a16="http://schemas.microsoft.com/office/drawing/2014/main" id="{9C223563-5BF0-4F0E-874B-33D7B3DFCEEB}"/>
              </a:ext>
            </a:extLst>
          </p:cNvPr>
          <p:cNvGraphicFramePr>
            <a:graphicFrameLocks noGrp="1"/>
          </p:cNvGraphicFramePr>
          <p:nvPr>
            <p:extLst>
              <p:ext uri="{D42A27DB-BD31-4B8C-83A1-F6EECF244321}">
                <p14:modId xmlns:p14="http://schemas.microsoft.com/office/powerpoint/2010/main" val="2623302496"/>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endParaRPr lang="en-US" sz="1900">
                        <a:solidFill>
                          <a:schemeClr val="bg1"/>
                        </a:solidFill>
                      </a:endParaRPr>
                    </a:p>
                  </a:txBody>
                  <a:tcPr marL="93248" marR="93248" marT="46624" marB="46624">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Color</a:t>
                      </a:r>
                    </a:p>
                  </a:txBody>
                  <a:tcPr marL="93248" marR="93248" marT="46624" marB="46624">
                    <a:lnL>
                      <a:noFill/>
                    </a:lnL>
                  </a:tcPr>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endParaRPr lang="en-US" sz="1900">
                        <a:solidFill>
                          <a:schemeClr val="bg1"/>
                        </a:solidFill>
                      </a:endParaRPr>
                    </a:p>
                  </a:txBody>
                  <a:tcPr marL="93248" marR="93248" marT="46624" marB="46624">
                    <a:lnL>
                      <a:noFill/>
                    </a:lnL>
                    <a:lnR>
                      <a:noFill/>
                    </a:lnR>
                    <a:lnT w="12700" cmpd="sng">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Purple</a:t>
                      </a:r>
                    </a:p>
                  </a:txBody>
                  <a:tcPr marL="93248" marR="93248" marT="46624" marB="46624">
                    <a:lnL>
                      <a:noFill/>
                    </a:lnL>
                  </a:tcPr>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Orange</a:t>
                      </a:r>
                    </a:p>
                  </a:txBody>
                  <a:tcPr marL="93248" marR="93248" marT="46624" marB="46624">
                    <a:lnL>
                      <a:noFill/>
                    </a:lnL>
                  </a:tcPr>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endParaRPr lang="en-US" sz="1900">
                        <a:solidFill>
                          <a:schemeClr val="bg1"/>
                        </a:solidFill>
                      </a:endParaRPr>
                    </a:p>
                  </a:txBody>
                  <a:tcPr marL="93248" marR="93248" marT="46624" marB="46624">
                    <a:lnL>
                      <a:noFill/>
                    </a:lnL>
                    <a:lnR>
                      <a:noFill/>
                    </a:lnR>
                    <a:lnT>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spTree>
    <p:extLst>
      <p:ext uri="{BB962C8B-B14F-4D97-AF65-F5344CB8AC3E}">
        <p14:creationId xmlns:p14="http://schemas.microsoft.com/office/powerpoint/2010/main" val="2791368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 Dictionary</a:t>
            </a:r>
          </a:p>
        </p:txBody>
      </p:sp>
      <p:graphicFrame>
        <p:nvGraphicFramePr>
          <p:cNvPr id="2" name="Table 1">
            <a:extLst>
              <a:ext uri="{FF2B5EF4-FFF2-40B4-BE49-F238E27FC236}">
                <a16:creationId xmlns:a16="http://schemas.microsoft.com/office/drawing/2014/main" id="{B338C6A0-6F18-467B-B8D9-065D44570F70}"/>
              </a:ext>
            </a:extLst>
          </p:cNvPr>
          <p:cNvGraphicFramePr>
            <a:graphicFrameLocks noGrp="1"/>
          </p:cNvGraphicFramePr>
          <p:nvPr>
            <p:extLst>
              <p:ext uri="{D42A27DB-BD31-4B8C-83A1-F6EECF244321}">
                <p14:modId xmlns:p14="http://schemas.microsoft.com/office/powerpoint/2010/main" val="3844994847"/>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r>
                        <a:rPr lang="en-US" sz="1900"/>
                        <a:t>ID</a:t>
                      </a:r>
                      <a:endParaRPr lang="en-US" sz="1900">
                        <a:solidFill>
                          <a:schemeClr val="bg1"/>
                        </a:solidFill>
                      </a:endParaRPr>
                    </a:p>
                  </a:txBody>
                  <a:tcPr marL="93248" marR="93248" marT="46624" marB="46624"/>
                </a:tc>
                <a:tc>
                  <a:txBody>
                    <a:bodyPr/>
                    <a:lstStyle/>
                    <a:p>
                      <a:r>
                        <a:rPr lang="en-US" sz="1900"/>
                        <a:t>Color</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endParaRPr lang="en-US" sz="1900">
                        <a:solidFill>
                          <a:schemeClr val="bg1"/>
                        </a:solidFill>
                      </a:endParaRP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endParaRPr lang="en-US" sz="1900">
                        <a:solidFill>
                          <a:schemeClr val="bg1"/>
                        </a:solidFill>
                      </a:endParaRP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F05D5036-020F-4AE1-AA71-DE51DBF34940}"/>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92026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Hash Dictionary Encoding</a:t>
            </a:r>
            <a:endParaRPr lang="en-US"/>
          </a:p>
        </p:txBody>
      </p:sp>
      <p:graphicFrame>
        <p:nvGraphicFramePr>
          <p:cNvPr id="2" name="Table 1">
            <a:extLst>
              <a:ext uri="{FF2B5EF4-FFF2-40B4-BE49-F238E27FC236}">
                <a16:creationId xmlns:a16="http://schemas.microsoft.com/office/drawing/2014/main" id="{82105C3A-6890-4045-A9B7-0CD3A05CF12A}"/>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36A5BB46-45FC-4AF2-86FB-7C953F48F922}"/>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58884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a:p>
        </p:txBody>
      </p:sp>
      <p:graphicFrame>
        <p:nvGraphicFramePr>
          <p:cNvPr id="4" name="Table 3">
            <a:extLst>
              <a:ext uri="{FF2B5EF4-FFF2-40B4-BE49-F238E27FC236}">
                <a16:creationId xmlns:a16="http://schemas.microsoft.com/office/drawing/2014/main" id="{2A5368D6-1F39-4C8E-8030-C31C3FE5B7F4}"/>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5" name="Table 4">
            <a:extLst>
              <a:ext uri="{FF2B5EF4-FFF2-40B4-BE49-F238E27FC236}">
                <a16:creationId xmlns:a16="http://schemas.microsoft.com/office/drawing/2014/main" id="{81FEF50E-0141-4BD3-B2C9-AA9A8770E577}"/>
              </a:ext>
            </a:extLst>
          </p:cNvPr>
          <p:cNvGraphicFramePr>
            <a:graphicFrameLocks noGrp="1"/>
          </p:cNvGraphicFramePr>
          <p:nvPr/>
        </p:nvGraphicFramePr>
        <p:xfrm>
          <a:off x="6218237" y="1699339"/>
          <a:ext cx="4177528" cy="2969216"/>
        </p:xfrm>
        <a:graphic>
          <a:graphicData uri="http://schemas.openxmlformats.org/drawingml/2006/table">
            <a:tbl>
              <a:tblPr firstRow="1" bandRow="1">
                <a:tableStyleId>{0E3FDE45-AF77-4B5C-9715-49D594BDF05E}</a:tableStyleId>
              </a:tblPr>
              <a:tblGrid>
                <a:gridCol w="1613555">
                  <a:extLst>
                    <a:ext uri="{9D8B030D-6E8A-4147-A177-3AD203B41FA5}">
                      <a16:colId xmlns:a16="http://schemas.microsoft.com/office/drawing/2014/main" val="3362507804"/>
                    </a:ext>
                  </a:extLst>
                </a:gridCol>
                <a:gridCol w="1000437">
                  <a:extLst>
                    <a:ext uri="{9D8B030D-6E8A-4147-A177-3AD203B41FA5}">
                      <a16:colId xmlns:a16="http://schemas.microsoft.com/office/drawing/2014/main" val="3411275190"/>
                    </a:ext>
                  </a:extLst>
                </a:gridCol>
                <a:gridCol w="1563536">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cxnSp>
        <p:nvCxnSpPr>
          <p:cNvPr id="7" name="Straight Connector 6">
            <a:extLst>
              <a:ext uri="{FF2B5EF4-FFF2-40B4-BE49-F238E27FC236}">
                <a16:creationId xmlns:a16="http://schemas.microsoft.com/office/drawing/2014/main" id="{AB97C982-6DD8-4B13-BC4C-7DDFF7D6B564}"/>
              </a:ext>
            </a:extLst>
          </p:cNvPr>
          <p:cNvCxnSpPr>
            <a:cxnSpLocks/>
          </p:cNvCxnSpPr>
          <p:nvPr/>
        </p:nvCxnSpPr>
        <p:spPr>
          <a:xfrm>
            <a:off x="3792538" y="2214933"/>
            <a:ext cx="2438653" cy="272009"/>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D23A73-A532-4607-9A4F-F7D9CA4274F6}"/>
              </a:ext>
            </a:extLst>
          </p:cNvPr>
          <p:cNvCxnSpPr>
            <a:cxnSpLocks/>
            <a:endCxn id="25" idx="1"/>
          </p:cNvCxnSpPr>
          <p:nvPr/>
        </p:nvCxnSpPr>
        <p:spPr>
          <a:xfrm>
            <a:off x="3783107" y="2655329"/>
            <a:ext cx="2431413" cy="255001"/>
          </a:xfrm>
          <a:prstGeom prst="line">
            <a:avLst/>
          </a:prstGeom>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58FD321E-1E4B-4DE6-8177-77163F4BC44F}"/>
              </a:ext>
            </a:extLst>
          </p:cNvPr>
          <p:cNvCxnSpPr>
            <a:cxnSpLocks/>
          </p:cNvCxnSpPr>
          <p:nvPr/>
        </p:nvCxnSpPr>
        <p:spPr>
          <a:xfrm>
            <a:off x="3792536" y="2989440"/>
            <a:ext cx="2425702" cy="352388"/>
          </a:xfrm>
          <a:prstGeom prst="line">
            <a:avLst/>
          </a:prstGeom>
        </p:spPr>
        <p:style>
          <a:lnRef idx="1">
            <a:schemeClr val="accent6"/>
          </a:lnRef>
          <a:fillRef idx="0">
            <a:schemeClr val="accent6"/>
          </a:fillRef>
          <a:effectRef idx="0">
            <a:schemeClr val="accent6"/>
          </a:effectRef>
          <a:fontRef idx="minor">
            <a:schemeClr val="tx1"/>
          </a:fontRef>
        </p:style>
      </p:cxnSp>
      <p:sp>
        <p:nvSpPr>
          <p:cNvPr id="17" name="Freeform: Shape 16">
            <a:extLst>
              <a:ext uri="{FF2B5EF4-FFF2-40B4-BE49-F238E27FC236}">
                <a16:creationId xmlns:a16="http://schemas.microsoft.com/office/drawing/2014/main" id="{87B5D4EF-A210-4251-A2FC-74A930C362F4}"/>
              </a:ext>
            </a:extLst>
          </p:cNvPr>
          <p:cNvSpPr/>
          <p:nvPr/>
        </p:nvSpPr>
        <p:spPr>
          <a:xfrm>
            <a:off x="3783107" y="3310742"/>
            <a:ext cx="2423305" cy="5699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sz="1836"/>
          </a:p>
        </p:txBody>
      </p:sp>
      <p:sp>
        <p:nvSpPr>
          <p:cNvPr id="19" name="Freeform: Shape 18">
            <a:extLst>
              <a:ext uri="{FF2B5EF4-FFF2-40B4-BE49-F238E27FC236}">
                <a16:creationId xmlns:a16="http://schemas.microsoft.com/office/drawing/2014/main" id="{3474A077-2687-4DA7-AA6D-D3A8E73E8DC0}"/>
              </a:ext>
            </a:extLst>
          </p:cNvPr>
          <p:cNvSpPr/>
          <p:nvPr/>
        </p:nvSpPr>
        <p:spPr>
          <a:xfrm>
            <a:off x="3770151" y="3650034"/>
            <a:ext cx="2463629" cy="130824"/>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4AE10696-5E55-49FF-A5A3-C344F6D94D77}"/>
              </a:ext>
            </a:extLst>
          </p:cNvPr>
          <p:cNvSpPr/>
          <p:nvPr/>
        </p:nvSpPr>
        <p:spPr>
          <a:xfrm>
            <a:off x="3785697" y="3697933"/>
            <a:ext cx="2420715" cy="459923"/>
          </a:xfrm>
          <a:custGeom>
            <a:avLst/>
            <a:gdLst>
              <a:gd name="connsiteX0" fmla="*/ 0 w 2385060"/>
              <a:gd name="connsiteY0" fmla="*/ 723900 h 723900"/>
              <a:gd name="connsiteX1" fmla="*/ 2385060 w 2385060"/>
              <a:gd name="connsiteY1" fmla="*/ 0 h 723900"/>
            </a:gdLst>
            <a:ahLst/>
            <a:cxnLst>
              <a:cxn ang="0">
                <a:pos x="connsiteX0" y="connsiteY0"/>
              </a:cxn>
              <a:cxn ang="0">
                <a:pos x="connsiteX1" y="connsiteY1"/>
              </a:cxn>
            </a:cxnLst>
            <a:rect l="l" t="t" r="r" b="b"/>
            <a:pathLst>
              <a:path w="2385060" h="723900">
                <a:moveTo>
                  <a:pt x="0" y="723900"/>
                </a:moveTo>
                <a:cubicBezTo>
                  <a:pt x="1078865" y="363855"/>
                  <a:pt x="2157730" y="3810"/>
                  <a:pt x="2385060" y="0"/>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3" name="Freeform: Shape 22">
            <a:extLst>
              <a:ext uri="{FF2B5EF4-FFF2-40B4-BE49-F238E27FC236}">
                <a16:creationId xmlns:a16="http://schemas.microsoft.com/office/drawing/2014/main" id="{03A0FFFE-9A9E-4079-B243-BC60B20A3AB9}"/>
              </a:ext>
            </a:extLst>
          </p:cNvPr>
          <p:cNvSpPr/>
          <p:nvPr/>
        </p:nvSpPr>
        <p:spPr>
          <a:xfrm>
            <a:off x="3773871" y="2534670"/>
            <a:ext cx="2448084" cy="230819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25" name="Freeform: Shape 24">
            <a:extLst>
              <a:ext uri="{FF2B5EF4-FFF2-40B4-BE49-F238E27FC236}">
                <a16:creationId xmlns:a16="http://schemas.microsoft.com/office/drawing/2014/main" id="{6799A08C-FA88-42D8-B6A0-32B4974A7148}"/>
              </a:ext>
            </a:extLst>
          </p:cNvPr>
          <p:cNvSpPr/>
          <p:nvPr/>
        </p:nvSpPr>
        <p:spPr>
          <a:xfrm>
            <a:off x="3777926" y="2910330"/>
            <a:ext cx="2436594" cy="2016924"/>
          </a:xfrm>
          <a:custGeom>
            <a:avLst/>
            <a:gdLst>
              <a:gd name="connsiteX0" fmla="*/ 0 w 2407920"/>
              <a:gd name="connsiteY0" fmla="*/ 2202180 h 2202180"/>
              <a:gd name="connsiteX1" fmla="*/ 2407920 w 2407920"/>
              <a:gd name="connsiteY1" fmla="*/ 0 h 2202180"/>
            </a:gdLst>
            <a:ahLst/>
            <a:cxnLst>
              <a:cxn ang="0">
                <a:pos x="connsiteX0" y="connsiteY0"/>
              </a:cxn>
              <a:cxn ang="0">
                <a:pos x="connsiteX1" y="connsiteY1"/>
              </a:cxn>
            </a:cxnLst>
            <a:rect l="l" t="t" r="r" b="b"/>
            <a:pathLst>
              <a:path w="2407920" h="2202180">
                <a:moveTo>
                  <a:pt x="0" y="2202180"/>
                </a:moveTo>
                <a:cubicBezTo>
                  <a:pt x="1052195" y="1174115"/>
                  <a:pt x="2104390" y="146050"/>
                  <a:pt x="2407920"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27" name="Straight Connector 26">
            <a:extLst>
              <a:ext uri="{FF2B5EF4-FFF2-40B4-BE49-F238E27FC236}">
                <a16:creationId xmlns:a16="http://schemas.microsoft.com/office/drawing/2014/main" id="{5E3F20DE-BD3C-4E22-9546-A00FB8A9FEB1}"/>
              </a:ext>
            </a:extLst>
          </p:cNvPr>
          <p:cNvCxnSpPr>
            <a:cxnSpLocks/>
          </p:cNvCxnSpPr>
          <p:nvPr/>
        </p:nvCxnSpPr>
        <p:spPr>
          <a:xfrm flipV="1">
            <a:off x="3785697" y="4041281"/>
            <a:ext cx="2432538" cy="1235699"/>
          </a:xfrm>
          <a:prstGeom prst="line">
            <a:avLst/>
          </a:prstGeom>
          <a:ln>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83656C9F-37E2-4337-BFB0-6B9EDF72A75B}"/>
              </a:ext>
            </a:extLst>
          </p:cNvPr>
          <p:cNvCxnSpPr>
            <a:cxnSpLocks/>
          </p:cNvCxnSpPr>
          <p:nvPr/>
        </p:nvCxnSpPr>
        <p:spPr>
          <a:xfrm flipV="1">
            <a:off x="3777925" y="4429865"/>
            <a:ext cx="2440310" cy="1227928"/>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88FE88C-91E5-4C68-A699-81FC55E0171C}"/>
              </a:ext>
            </a:extLst>
          </p:cNvPr>
          <p:cNvCxnSpPr>
            <a:cxnSpLocks/>
          </p:cNvCxnSpPr>
          <p:nvPr/>
        </p:nvCxnSpPr>
        <p:spPr>
          <a:xfrm flipV="1">
            <a:off x="3777925" y="2486942"/>
            <a:ext cx="2440310" cy="355166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6597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Optimal Sort Order</a:t>
            </a:r>
          </a:p>
        </p:txBody>
      </p:sp>
      <p:graphicFrame>
        <p:nvGraphicFramePr>
          <p:cNvPr id="10" name="Table 9">
            <a:extLst>
              <a:ext uri="{FF2B5EF4-FFF2-40B4-BE49-F238E27FC236}">
                <a16:creationId xmlns:a16="http://schemas.microsoft.com/office/drawing/2014/main" id="{164E9189-3B81-43CA-9B37-C6B48F6A53D9}"/>
              </a:ext>
            </a:extLst>
          </p:cNvPr>
          <p:cNvGraphicFramePr>
            <a:graphicFrameLocks noGrp="1"/>
          </p:cNvGraphicFramePr>
          <p:nvPr>
            <p:extLst>
              <p:ext uri="{D42A27DB-BD31-4B8C-83A1-F6EECF244321}">
                <p14:modId xmlns:p14="http://schemas.microsoft.com/office/powerpoint/2010/main" val="3938203846"/>
              </p:ext>
            </p:extLst>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2" name="Table 11">
            <a:extLst>
              <a:ext uri="{FF2B5EF4-FFF2-40B4-BE49-F238E27FC236}">
                <a16:creationId xmlns:a16="http://schemas.microsoft.com/office/drawing/2014/main" id="{DC9299CE-7511-47A8-9D59-FAAF2F6A744C}"/>
              </a:ext>
            </a:extLst>
          </p:cNvPr>
          <p:cNvGraphicFramePr>
            <a:graphicFrameLocks noGrp="1"/>
          </p:cNvGraphicFramePr>
          <p:nvPr>
            <p:extLst>
              <p:ext uri="{D42A27DB-BD31-4B8C-83A1-F6EECF244321}">
                <p14:modId xmlns:p14="http://schemas.microsoft.com/office/powerpoint/2010/main" val="3415226161"/>
              </p:ext>
            </p:extLst>
          </p:nvPr>
        </p:nvGraphicFramePr>
        <p:xfrm>
          <a:off x="6218237" y="1699339"/>
          <a:ext cx="2610955" cy="2969216"/>
        </p:xfrm>
        <a:graphic>
          <a:graphicData uri="http://schemas.openxmlformats.org/drawingml/2006/table">
            <a:tbl>
              <a:tblPr firstRow="1" bandRow="1">
                <a:tableStyleId>{0E3FDE45-AF77-4B5C-9715-49D594BDF05E}</a:tableStyleId>
              </a:tblPr>
              <a:tblGrid>
                <a:gridCol w="1611681">
                  <a:extLst>
                    <a:ext uri="{9D8B030D-6E8A-4147-A177-3AD203B41FA5}">
                      <a16:colId xmlns:a16="http://schemas.microsoft.com/office/drawing/2014/main" val="3362507804"/>
                    </a:ext>
                  </a:extLst>
                </a:gridCol>
                <a:gridCol w="999274">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pic>
        <p:nvPicPr>
          <p:cNvPr id="18" name="Picture 2" descr="See the source image">
            <a:extLst>
              <a:ext uri="{FF2B5EF4-FFF2-40B4-BE49-F238E27FC236}">
                <a16:creationId xmlns:a16="http://schemas.microsoft.com/office/drawing/2014/main" id="{4BC6F4BE-9890-4F38-B332-F7C12E002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42" y="1792599"/>
            <a:ext cx="181411" cy="18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115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Run Length Encoding</a:t>
            </a:r>
          </a:p>
        </p:txBody>
      </p:sp>
      <p:graphicFrame>
        <p:nvGraphicFramePr>
          <p:cNvPr id="8" name="Table 7">
            <a:extLst>
              <a:ext uri="{FF2B5EF4-FFF2-40B4-BE49-F238E27FC236}">
                <a16:creationId xmlns:a16="http://schemas.microsoft.com/office/drawing/2014/main" id="{E7871D9C-5A08-4584-89C7-DF84EFA1C909}"/>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0" name="Table 9">
            <a:extLst>
              <a:ext uri="{FF2B5EF4-FFF2-40B4-BE49-F238E27FC236}">
                <a16:creationId xmlns:a16="http://schemas.microsoft.com/office/drawing/2014/main" id="{14D5B220-4F97-4FCB-83E8-6EBBBC94FFB8}"/>
              </a:ext>
            </a:extLst>
          </p:cNvPr>
          <p:cNvGraphicFramePr>
            <a:graphicFrameLocks noGrp="1"/>
          </p:cNvGraphicFramePr>
          <p:nvPr>
            <p:extLst>
              <p:ext uri="{D42A27DB-BD31-4B8C-83A1-F6EECF244321}">
                <p14:modId xmlns:p14="http://schemas.microsoft.com/office/powerpoint/2010/main" val="222959931"/>
              </p:ext>
            </p:extLst>
          </p:nvPr>
        </p:nvGraphicFramePr>
        <p:xfrm>
          <a:off x="6218237" y="1699339"/>
          <a:ext cx="5576256" cy="2969216"/>
        </p:xfrm>
        <a:graphic>
          <a:graphicData uri="http://schemas.openxmlformats.org/drawingml/2006/table">
            <a:tbl>
              <a:tblPr firstRow="1" bandRow="1">
                <a:tableStyleId>{0E3FDE45-AF77-4B5C-9715-49D594BDF05E}</a:tableStyleId>
              </a:tblPr>
              <a:tblGrid>
                <a:gridCol w="1609837">
                  <a:extLst>
                    <a:ext uri="{9D8B030D-6E8A-4147-A177-3AD203B41FA5}">
                      <a16:colId xmlns:a16="http://schemas.microsoft.com/office/drawing/2014/main" val="3362507804"/>
                    </a:ext>
                  </a:extLst>
                </a:gridCol>
                <a:gridCol w="990474">
                  <a:extLst>
                    <a:ext uri="{9D8B030D-6E8A-4147-A177-3AD203B41FA5}">
                      <a16:colId xmlns:a16="http://schemas.microsoft.com/office/drawing/2014/main" val="3411275190"/>
                    </a:ext>
                  </a:extLst>
                </a:gridCol>
                <a:gridCol w="1175907">
                  <a:extLst>
                    <a:ext uri="{9D8B030D-6E8A-4147-A177-3AD203B41FA5}">
                      <a16:colId xmlns:a16="http://schemas.microsoft.com/office/drawing/2014/main" val="924140574"/>
                    </a:ext>
                  </a:extLst>
                </a:gridCol>
                <a:gridCol w="1800038">
                  <a:extLst>
                    <a:ext uri="{9D8B030D-6E8A-4147-A177-3AD203B41FA5}">
                      <a16:colId xmlns:a16="http://schemas.microsoft.com/office/drawing/2014/main" val="550511282"/>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Start</a:t>
                      </a:r>
                    </a:p>
                  </a:txBody>
                  <a:tcPr marL="93248" marR="93248" marT="46624" marB="46624"/>
                </a:tc>
                <a:tc>
                  <a:txBody>
                    <a:bodyPr/>
                    <a:lstStyle/>
                    <a:p>
                      <a:r>
                        <a:rPr lang="en-US" sz="1900"/>
                        <a:t>Count</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1</a:t>
                      </a:r>
                    </a:p>
                  </a:txBody>
                  <a:tcPr marL="93248" marR="93248" marT="46624" marB="46624"/>
                </a:tc>
                <a:tc>
                  <a:txBody>
                    <a:bodyPr/>
                    <a:lstStyle/>
                    <a:p>
                      <a:r>
                        <a:rPr lang="en-US" sz="1900"/>
                        <a:t>3</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4</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6</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8</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10</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11</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804451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D2E136EC-AE25-4EC5-BA5D-501AC703741B}"/>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3" name="Table 2">
            <a:extLst>
              <a:ext uri="{FF2B5EF4-FFF2-40B4-BE49-F238E27FC236}">
                <a16:creationId xmlns:a16="http://schemas.microsoft.com/office/drawing/2014/main" id="{574D5487-015D-4390-878A-1F375759E925}"/>
              </a:ext>
            </a:extLst>
          </p:cNvPr>
          <p:cNvGraphicFramePr>
            <a:graphicFrameLocks noGrp="1"/>
          </p:cNvGraphicFramePr>
          <p:nvPr>
            <p:extLst>
              <p:ext uri="{D42A27DB-BD31-4B8C-83A1-F6EECF244321}">
                <p14:modId xmlns:p14="http://schemas.microsoft.com/office/powerpoint/2010/main" val="2296349770"/>
              </p:ext>
            </p:extLst>
          </p:nvPr>
        </p:nvGraphicFramePr>
        <p:xfrm>
          <a:off x="6218237" y="1699339"/>
          <a:ext cx="4177530" cy="2969216"/>
        </p:xfrm>
        <a:graphic>
          <a:graphicData uri="http://schemas.openxmlformats.org/drawingml/2006/table">
            <a:tbl>
              <a:tblPr firstRow="1" bandRow="1">
                <a:tableStyleId>{0E3FDE45-AF77-4B5C-9715-49D594BDF05E}</a:tableStyleId>
              </a:tblPr>
              <a:tblGrid>
                <a:gridCol w="1614917">
                  <a:extLst>
                    <a:ext uri="{9D8B030D-6E8A-4147-A177-3AD203B41FA5}">
                      <a16:colId xmlns:a16="http://schemas.microsoft.com/office/drawing/2014/main" val="3362507804"/>
                    </a:ext>
                  </a:extLst>
                </a:gridCol>
                <a:gridCol w="1051426">
                  <a:extLst>
                    <a:ext uri="{9D8B030D-6E8A-4147-A177-3AD203B41FA5}">
                      <a16:colId xmlns:a16="http://schemas.microsoft.com/office/drawing/2014/main" val="3411275190"/>
                    </a:ext>
                  </a:extLst>
                </a:gridCol>
                <a:gridCol w="1511187">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sp>
        <p:nvSpPr>
          <p:cNvPr id="5" name="Freeform: Shape 4">
            <a:extLst>
              <a:ext uri="{FF2B5EF4-FFF2-40B4-BE49-F238E27FC236}">
                <a16:creationId xmlns:a16="http://schemas.microsoft.com/office/drawing/2014/main" id="{82010679-59C7-44AB-8325-A73CEC33B972}"/>
              </a:ext>
            </a:extLst>
          </p:cNvPr>
          <p:cNvSpPr/>
          <p:nvPr/>
        </p:nvSpPr>
        <p:spPr>
          <a:xfrm flipV="1">
            <a:off x="3792523" y="2222758"/>
            <a:ext cx="2402369" cy="30177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7" name="Straight Connector 6">
            <a:extLst>
              <a:ext uri="{FF2B5EF4-FFF2-40B4-BE49-F238E27FC236}">
                <a16:creationId xmlns:a16="http://schemas.microsoft.com/office/drawing/2014/main" id="{4E4D7A35-2E41-4CE4-86B2-6BF82486AF52}"/>
              </a:ext>
            </a:extLst>
          </p:cNvPr>
          <p:cNvCxnSpPr>
            <a:cxnSpLocks/>
          </p:cNvCxnSpPr>
          <p:nvPr/>
        </p:nvCxnSpPr>
        <p:spPr>
          <a:xfrm flipV="1">
            <a:off x="3792523" y="2894369"/>
            <a:ext cx="2417929" cy="505749"/>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D04AC7D6-A9BB-4101-BAF9-F1B20C373453}"/>
              </a:ext>
            </a:extLst>
          </p:cNvPr>
          <p:cNvCxnSpPr>
            <a:cxnSpLocks/>
          </p:cNvCxnSpPr>
          <p:nvPr/>
        </p:nvCxnSpPr>
        <p:spPr>
          <a:xfrm flipV="1">
            <a:off x="3792536" y="2896349"/>
            <a:ext cx="2441233" cy="900701"/>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438179DA-5B74-4341-984E-5ECC3A0D87DA}"/>
              </a:ext>
            </a:extLst>
          </p:cNvPr>
          <p:cNvCxnSpPr>
            <a:cxnSpLocks/>
          </p:cNvCxnSpPr>
          <p:nvPr/>
        </p:nvCxnSpPr>
        <p:spPr>
          <a:xfrm flipV="1">
            <a:off x="3792536" y="3340558"/>
            <a:ext cx="2441233" cy="83672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659491C9-4E24-4A5C-92C7-FC5BDCDB9E23}"/>
              </a:ext>
            </a:extLst>
          </p:cNvPr>
          <p:cNvCxnSpPr>
            <a:cxnSpLocks/>
          </p:cNvCxnSpPr>
          <p:nvPr/>
        </p:nvCxnSpPr>
        <p:spPr>
          <a:xfrm flipV="1">
            <a:off x="3792534" y="3316510"/>
            <a:ext cx="2433467" cy="1246087"/>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9" name="Freeform: Shape 18">
            <a:extLst>
              <a:ext uri="{FF2B5EF4-FFF2-40B4-BE49-F238E27FC236}">
                <a16:creationId xmlns:a16="http://schemas.microsoft.com/office/drawing/2014/main" id="{587AA123-78B5-4026-B45E-545D29B85548}"/>
              </a:ext>
            </a:extLst>
          </p:cNvPr>
          <p:cNvSpPr/>
          <p:nvPr/>
        </p:nvSpPr>
        <p:spPr>
          <a:xfrm>
            <a:off x="3792530" y="3678015"/>
            <a:ext cx="2417929" cy="125236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78C53012-2D2B-4DDB-AF84-37DA7DFDB07E}"/>
              </a:ext>
            </a:extLst>
          </p:cNvPr>
          <p:cNvSpPr/>
          <p:nvPr/>
        </p:nvSpPr>
        <p:spPr>
          <a:xfrm>
            <a:off x="3792530" y="3678016"/>
            <a:ext cx="2417929" cy="1617170"/>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cxnSp>
        <p:nvCxnSpPr>
          <p:cNvPr id="23" name="Straight Connector 22">
            <a:extLst>
              <a:ext uri="{FF2B5EF4-FFF2-40B4-BE49-F238E27FC236}">
                <a16:creationId xmlns:a16="http://schemas.microsoft.com/office/drawing/2014/main" id="{61D4CD6E-49C7-4364-AF1B-CF253FA4584E}"/>
              </a:ext>
            </a:extLst>
          </p:cNvPr>
          <p:cNvCxnSpPr>
            <a:cxnSpLocks/>
          </p:cNvCxnSpPr>
          <p:nvPr/>
        </p:nvCxnSpPr>
        <p:spPr>
          <a:xfrm flipV="1">
            <a:off x="3792530" y="4041280"/>
            <a:ext cx="2433471" cy="1564055"/>
          </a:xfrm>
          <a:prstGeom prst="line">
            <a:avLst/>
          </a:prstGeom>
          <a:ln w="3810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A2F393BD-2E7E-45AD-8562-5D86443D6F0A}"/>
              </a:ext>
            </a:extLst>
          </p:cNvPr>
          <p:cNvCxnSpPr>
            <a:cxnSpLocks/>
          </p:cNvCxnSpPr>
          <p:nvPr/>
        </p:nvCxnSpPr>
        <p:spPr>
          <a:xfrm flipV="1">
            <a:off x="3792530" y="4352148"/>
            <a:ext cx="2417929" cy="1661201"/>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F5717913-3668-4958-8CAB-59D1361B2150}"/>
              </a:ext>
            </a:extLst>
          </p:cNvPr>
          <p:cNvSpPr/>
          <p:nvPr/>
        </p:nvSpPr>
        <p:spPr>
          <a:xfrm>
            <a:off x="3792527" y="2556909"/>
            <a:ext cx="2417926" cy="505750"/>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27622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961D6-F9C7-4D5D-8C3C-0A9B5C8C3D6E}"/>
              </a:ext>
            </a:extLst>
          </p:cNvPr>
          <p:cNvSpPr>
            <a:spLocks noGrp="1"/>
          </p:cNvSpPr>
          <p:nvPr>
            <p:ph type="title"/>
          </p:nvPr>
        </p:nvSpPr>
        <p:spPr>
          <a:xfrm>
            <a:off x="465897" y="633145"/>
            <a:ext cx="11530079" cy="410317"/>
          </a:xfrm>
        </p:spPr>
        <p:txBody>
          <a:bodyPr/>
          <a:lstStyle/>
          <a:p>
            <a:r>
              <a:rPr lang="en-IN"/>
              <a:t>The Evolution of BI</a:t>
            </a:r>
          </a:p>
        </p:txBody>
      </p:sp>
      <p:sp>
        <p:nvSpPr>
          <p:cNvPr id="46" name="Flowchart: Document 3" descr="Evolution of BI - 1st wave users, 2nd wave users and 3rd wave users">
            <a:extLst>
              <a:ext uri="{FF2B5EF4-FFF2-40B4-BE49-F238E27FC236}">
                <a16:creationId xmlns:a16="http://schemas.microsoft.com/office/drawing/2014/main" id="{63282440-BE13-451F-BBB4-AACFF64D76FA}"/>
              </a:ext>
            </a:extLst>
          </p:cNvPr>
          <p:cNvSpPr/>
          <p:nvPr/>
        </p:nvSpPr>
        <p:spPr bwMode="auto">
          <a:xfrm flipH="1" flipV="1">
            <a:off x="504126" y="2030542"/>
            <a:ext cx="11489537" cy="502181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Document 3">
            <a:extLst>
              <a:ext uri="{FF2B5EF4-FFF2-40B4-BE49-F238E27FC236}">
                <a16:creationId xmlns:a16="http://schemas.microsoft.com/office/drawing/2014/main" id="{AB51981D-45B3-4C36-9725-137D1DDD2A79}"/>
              </a:ext>
              <a:ext uri="{C183D7F6-B498-43B3-948B-1728B52AA6E4}">
                <adec:decorative xmlns:adec="http://schemas.microsoft.com/office/drawing/2017/decorative" val="1"/>
              </a:ext>
            </a:extLst>
          </p:cNvPr>
          <p:cNvSpPr/>
          <p:nvPr/>
        </p:nvSpPr>
        <p:spPr bwMode="auto">
          <a:xfrm flipH="1" flipV="1">
            <a:off x="504125" y="3157295"/>
            <a:ext cx="11489537" cy="378915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Document 3">
            <a:extLst>
              <a:ext uri="{FF2B5EF4-FFF2-40B4-BE49-F238E27FC236}">
                <a16:creationId xmlns:a16="http://schemas.microsoft.com/office/drawing/2014/main" id="{102EC9A7-4FB6-4447-9B87-67DCCFBB17B6}"/>
              </a:ext>
              <a:ext uri="{C183D7F6-B498-43B3-948B-1728B52AA6E4}">
                <adec:decorative xmlns:adec="http://schemas.microsoft.com/office/drawing/2017/decorative" val="1"/>
              </a:ext>
            </a:extLst>
          </p:cNvPr>
          <p:cNvSpPr/>
          <p:nvPr/>
        </p:nvSpPr>
        <p:spPr bwMode="auto">
          <a:xfrm flipH="1" flipV="1">
            <a:off x="504127" y="4649916"/>
            <a:ext cx="11489537" cy="22037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descr="Rectangle around the Evolution of BI waves">
            <a:extLst>
              <a:ext uri="{FF2B5EF4-FFF2-40B4-BE49-F238E27FC236}">
                <a16:creationId xmlns:a16="http://schemas.microsoft.com/office/drawing/2014/main" id="{3F323635-C93C-4C5E-B259-0B85F24840AA}"/>
              </a:ext>
            </a:extLst>
          </p:cNvPr>
          <p:cNvSpPr/>
          <p:nvPr/>
        </p:nvSpPr>
        <p:spPr bwMode="auto">
          <a:xfrm>
            <a:off x="441223" y="1216238"/>
            <a:ext cx="11552444" cy="5454062"/>
          </a:xfrm>
          <a:prstGeom prst="rect">
            <a:avLst/>
          </a:prstGeom>
          <a:noFill/>
          <a:ln w="3175">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746E46E-E55E-4FBE-BED3-C796C55A2760}"/>
              </a:ext>
            </a:extLst>
          </p:cNvPr>
          <p:cNvSpPr/>
          <p:nvPr/>
        </p:nvSpPr>
        <p:spPr bwMode="auto">
          <a:xfrm>
            <a:off x="1454756" y="5119187"/>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1</a:t>
            </a:r>
            <a:r>
              <a:rPr lang="en-IN" sz="2448" baseline="30000">
                <a:solidFill>
                  <a:srgbClr val="191919"/>
                </a:solidFill>
                <a:latin typeface="+mj-lt"/>
                <a:ea typeface="Segoe UI" pitchFamily="34" charset="0"/>
                <a:cs typeface="Segoe UI" pitchFamily="34" charset="0"/>
              </a:rPr>
              <a:t>st</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Corporate BI</a:t>
            </a:r>
            <a:endParaRPr lang="en-IN" sz="2448">
              <a:solidFill>
                <a:srgbClr val="191919"/>
              </a:solidFill>
              <a:ea typeface="Segoe UI" pitchFamily="34" charset="0"/>
              <a:cs typeface="Segoe UI" pitchFamily="34" charset="0"/>
            </a:endParaRPr>
          </a:p>
        </p:txBody>
      </p:sp>
      <p:grpSp>
        <p:nvGrpSpPr>
          <p:cNvPr id="13" name="Group 12" descr="IT to End user">
            <a:extLst>
              <a:ext uri="{FF2B5EF4-FFF2-40B4-BE49-F238E27FC236}">
                <a16:creationId xmlns:a16="http://schemas.microsoft.com/office/drawing/2014/main" id="{E8B62FCC-F60B-41C0-B505-602E9685E337}"/>
              </a:ext>
            </a:extLst>
          </p:cNvPr>
          <p:cNvGrpSpPr/>
          <p:nvPr/>
        </p:nvGrpSpPr>
        <p:grpSpPr>
          <a:xfrm>
            <a:off x="9786114" y="5106445"/>
            <a:ext cx="1689505" cy="813015"/>
            <a:chOff x="9595460" y="4940300"/>
            <a:chExt cx="1656740" cy="797248"/>
          </a:xfrm>
        </p:grpSpPr>
        <p:grpSp>
          <p:nvGrpSpPr>
            <p:cNvPr id="9" name="Group 8">
              <a:extLst>
                <a:ext uri="{FF2B5EF4-FFF2-40B4-BE49-F238E27FC236}">
                  <a16:creationId xmlns:a16="http://schemas.microsoft.com/office/drawing/2014/main" id="{FC6B2DFC-D67A-4654-B94D-9BEB9B0CA450}"/>
                </a:ext>
              </a:extLst>
            </p:cNvPr>
            <p:cNvGrpSpPr/>
            <p:nvPr/>
          </p:nvGrpSpPr>
          <p:grpSpPr>
            <a:xfrm>
              <a:off x="9981462" y="4940300"/>
              <a:ext cx="930254" cy="482600"/>
              <a:chOff x="9981462" y="4616450"/>
              <a:chExt cx="930254" cy="482600"/>
            </a:xfrm>
          </p:grpSpPr>
          <p:grpSp>
            <p:nvGrpSpPr>
              <p:cNvPr id="102" name="Graphic 902">
                <a:extLst>
                  <a:ext uri="{FF2B5EF4-FFF2-40B4-BE49-F238E27FC236}">
                    <a16:creationId xmlns:a16="http://schemas.microsoft.com/office/drawing/2014/main" id="{A1BBCE90-7CCC-45A2-A38E-D96BF6FB3FD0}"/>
                  </a:ext>
                </a:extLst>
              </p:cNvPr>
              <p:cNvGrpSpPr/>
              <p:nvPr/>
            </p:nvGrpSpPr>
            <p:grpSpPr>
              <a:xfrm>
                <a:off x="9981462" y="4622225"/>
                <a:ext cx="297602" cy="394850"/>
                <a:chOff x="6051644" y="3273519"/>
                <a:chExt cx="334327" cy="443579"/>
              </a:xfrm>
              <a:noFill/>
            </p:grpSpPr>
            <p:sp>
              <p:nvSpPr>
                <p:cNvPr id="117" name="Freeform: Shape 116">
                  <a:extLst>
                    <a:ext uri="{FF2B5EF4-FFF2-40B4-BE49-F238E27FC236}">
                      <a16:creationId xmlns:a16="http://schemas.microsoft.com/office/drawing/2014/main" id="{EBD49BD9-3530-49AA-B70E-CC332AEB7C08}"/>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8" name="Freeform: Shape 117">
                  <a:extLst>
                    <a:ext uri="{FF2B5EF4-FFF2-40B4-BE49-F238E27FC236}">
                      <a16:creationId xmlns:a16="http://schemas.microsoft.com/office/drawing/2014/main" id="{41F387C4-1CB7-4CB4-B9C8-939C007E71BF}"/>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9" name="Freeform: Shape 118">
                  <a:extLst>
                    <a:ext uri="{FF2B5EF4-FFF2-40B4-BE49-F238E27FC236}">
                      <a16:creationId xmlns:a16="http://schemas.microsoft.com/office/drawing/2014/main" id="{DA452F12-5887-4A40-AD8F-C929CD09ECAE}"/>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20" name="Freeform: Shape 119">
                  <a:extLst>
                    <a:ext uri="{FF2B5EF4-FFF2-40B4-BE49-F238E27FC236}">
                      <a16:creationId xmlns:a16="http://schemas.microsoft.com/office/drawing/2014/main" id="{D1D71095-3CBD-407E-B715-2DCA59B09DD8}"/>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105" name="Group 104">
                <a:extLst>
                  <a:ext uri="{FF2B5EF4-FFF2-40B4-BE49-F238E27FC236}">
                    <a16:creationId xmlns:a16="http://schemas.microsoft.com/office/drawing/2014/main" id="{33130109-774D-45B4-BB5B-EF3BC97FE98A}"/>
                  </a:ext>
                </a:extLst>
              </p:cNvPr>
              <p:cNvGrpSpPr/>
              <p:nvPr/>
            </p:nvGrpSpPr>
            <p:grpSpPr>
              <a:xfrm>
                <a:off x="10487330" y="4616450"/>
                <a:ext cx="424386" cy="482600"/>
                <a:chOff x="2376380" y="4138812"/>
                <a:chExt cx="364315" cy="414290"/>
              </a:xfrm>
            </p:grpSpPr>
            <p:sp>
              <p:nvSpPr>
                <p:cNvPr id="106" name="Freeform: Shape 105">
                  <a:extLst>
                    <a:ext uri="{FF2B5EF4-FFF2-40B4-BE49-F238E27FC236}">
                      <a16:creationId xmlns:a16="http://schemas.microsoft.com/office/drawing/2014/main" id="{B48947C2-4424-4645-80FD-30248BD5BF3D}"/>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7" name="Freeform: Shape 106">
                  <a:extLst>
                    <a:ext uri="{FF2B5EF4-FFF2-40B4-BE49-F238E27FC236}">
                      <a16:creationId xmlns:a16="http://schemas.microsoft.com/office/drawing/2014/main" id="{DAF59AE0-561A-4838-9000-0084FD7CB79F}"/>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8" name="Freeform 96" title="Icon of a gear with a wrench">
                  <a:extLst>
                    <a:ext uri="{FF2B5EF4-FFF2-40B4-BE49-F238E27FC236}">
                      <a16:creationId xmlns:a16="http://schemas.microsoft.com/office/drawing/2014/main" id="{D22179CE-872B-4C37-976B-FB5E1BB6F765}"/>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22" name="Rectangle 121">
              <a:extLst>
                <a:ext uri="{FF2B5EF4-FFF2-40B4-BE49-F238E27FC236}">
                  <a16:creationId xmlns:a16="http://schemas.microsoft.com/office/drawing/2014/main" id="{514F61F3-E9E0-4743-A003-C49E9970A0EB}"/>
                </a:ext>
              </a:extLst>
            </p:cNvPr>
            <p:cNvSpPr/>
            <p:nvPr/>
          </p:nvSpPr>
          <p:spPr bwMode="auto">
            <a:xfrm>
              <a:off x="9595460" y="5473700"/>
              <a:ext cx="1656740" cy="263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IT to end user</a:t>
              </a:r>
            </a:p>
          </p:txBody>
        </p:sp>
      </p:grpSp>
      <p:sp>
        <p:nvSpPr>
          <p:cNvPr id="124" name="Rectangle 123">
            <a:extLst>
              <a:ext uri="{FF2B5EF4-FFF2-40B4-BE49-F238E27FC236}">
                <a16:creationId xmlns:a16="http://schemas.microsoft.com/office/drawing/2014/main" id="{6E915FF2-04C6-4401-9CD0-CF3120CF674B}"/>
              </a:ext>
            </a:extLst>
          </p:cNvPr>
          <p:cNvSpPr/>
          <p:nvPr/>
        </p:nvSpPr>
        <p:spPr bwMode="auto">
          <a:xfrm>
            <a:off x="3180283" y="3558989"/>
            <a:ext cx="1769302"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2</a:t>
            </a:r>
            <a:r>
              <a:rPr lang="en-IN" sz="2448" baseline="30000">
                <a:solidFill>
                  <a:srgbClr val="191919"/>
                </a:solidFill>
                <a:latin typeface="+mj-lt"/>
                <a:ea typeface="Segoe UI" pitchFamily="34" charset="0"/>
                <a:cs typeface="Segoe UI" pitchFamily="34" charset="0"/>
              </a:rPr>
              <a:t>nd</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Self-service BI</a:t>
            </a:r>
            <a:endParaRPr lang="en-IN" sz="2448">
              <a:solidFill>
                <a:srgbClr val="191919"/>
              </a:solidFill>
              <a:ea typeface="Segoe UI" pitchFamily="34" charset="0"/>
              <a:cs typeface="Segoe UI" pitchFamily="34" charset="0"/>
            </a:endParaRPr>
          </a:p>
        </p:txBody>
      </p:sp>
      <p:grpSp>
        <p:nvGrpSpPr>
          <p:cNvPr id="19" name="Group 18" descr="Analyst to End user ">
            <a:extLst>
              <a:ext uri="{FF2B5EF4-FFF2-40B4-BE49-F238E27FC236}">
                <a16:creationId xmlns:a16="http://schemas.microsoft.com/office/drawing/2014/main" id="{0581A681-24EE-4E14-B20B-F5CA33B3DBCA}"/>
              </a:ext>
            </a:extLst>
          </p:cNvPr>
          <p:cNvGrpSpPr/>
          <p:nvPr/>
        </p:nvGrpSpPr>
        <p:grpSpPr>
          <a:xfrm>
            <a:off x="9449384" y="3562436"/>
            <a:ext cx="2362966" cy="780637"/>
            <a:chOff x="9265260" y="3492910"/>
            <a:chExt cx="2317140" cy="765498"/>
          </a:xfrm>
        </p:grpSpPr>
        <p:grpSp>
          <p:nvGrpSpPr>
            <p:cNvPr id="8" name="Group 7">
              <a:extLst>
                <a:ext uri="{FF2B5EF4-FFF2-40B4-BE49-F238E27FC236}">
                  <a16:creationId xmlns:a16="http://schemas.microsoft.com/office/drawing/2014/main" id="{D01A7CCA-B630-4948-8F58-9BC1A9DE684F}"/>
                </a:ext>
              </a:extLst>
            </p:cNvPr>
            <p:cNvGrpSpPr/>
            <p:nvPr/>
          </p:nvGrpSpPr>
          <p:grpSpPr>
            <a:xfrm>
              <a:off x="9957649" y="3492910"/>
              <a:ext cx="946409" cy="444500"/>
              <a:chOff x="9957649" y="3378200"/>
              <a:chExt cx="946409" cy="444500"/>
            </a:xfrm>
          </p:grpSpPr>
          <p:grpSp>
            <p:nvGrpSpPr>
              <p:cNvPr id="82" name="Graphic 902">
                <a:extLst>
                  <a:ext uri="{FF2B5EF4-FFF2-40B4-BE49-F238E27FC236}">
                    <a16:creationId xmlns:a16="http://schemas.microsoft.com/office/drawing/2014/main" id="{81F02D6F-319E-4F6D-BA07-FC4D73B94946}"/>
                  </a:ext>
                </a:extLst>
              </p:cNvPr>
              <p:cNvGrpSpPr/>
              <p:nvPr/>
            </p:nvGrpSpPr>
            <p:grpSpPr>
              <a:xfrm>
                <a:off x="9957649" y="3383973"/>
                <a:ext cx="297602" cy="394850"/>
                <a:chOff x="6051644" y="3273519"/>
                <a:chExt cx="334327" cy="443579"/>
              </a:xfrm>
              <a:noFill/>
            </p:grpSpPr>
            <p:sp>
              <p:nvSpPr>
                <p:cNvPr id="97" name="Freeform: Shape 96">
                  <a:extLst>
                    <a:ext uri="{FF2B5EF4-FFF2-40B4-BE49-F238E27FC236}">
                      <a16:creationId xmlns:a16="http://schemas.microsoft.com/office/drawing/2014/main" id="{47D3C6F7-9DE6-420D-AE47-52A28113AE3A}"/>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8" name="Freeform: Shape 97">
                  <a:extLst>
                    <a:ext uri="{FF2B5EF4-FFF2-40B4-BE49-F238E27FC236}">
                      <a16:creationId xmlns:a16="http://schemas.microsoft.com/office/drawing/2014/main" id="{31194C91-BE28-4510-9EBC-7F92E11DA554}"/>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9" name="Freeform: Shape 98">
                  <a:extLst>
                    <a:ext uri="{FF2B5EF4-FFF2-40B4-BE49-F238E27FC236}">
                      <a16:creationId xmlns:a16="http://schemas.microsoft.com/office/drawing/2014/main" id="{8773598D-A748-4BD2-8D48-718D19FD0893}"/>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00" name="Freeform: Shape 99">
                  <a:extLst>
                    <a:ext uri="{FF2B5EF4-FFF2-40B4-BE49-F238E27FC236}">
                      <a16:creationId xmlns:a16="http://schemas.microsoft.com/office/drawing/2014/main" id="{22ADAAFD-0A89-4F20-9686-EEDB2CC1BD17}"/>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84" name="Group 83">
                <a:extLst>
                  <a:ext uri="{FF2B5EF4-FFF2-40B4-BE49-F238E27FC236}">
                    <a16:creationId xmlns:a16="http://schemas.microsoft.com/office/drawing/2014/main" id="{AD93DE40-D0B4-4C7E-B022-190489DFF1DE}"/>
                  </a:ext>
                </a:extLst>
              </p:cNvPr>
              <p:cNvGrpSpPr/>
              <p:nvPr/>
            </p:nvGrpSpPr>
            <p:grpSpPr>
              <a:xfrm>
                <a:off x="10513176" y="3378200"/>
                <a:ext cx="390882" cy="444500"/>
                <a:chOff x="1873963" y="4138812"/>
                <a:chExt cx="312668" cy="355558"/>
              </a:xfrm>
            </p:grpSpPr>
            <p:sp>
              <p:nvSpPr>
                <p:cNvPr id="89" name="Freeform: Shape 88">
                  <a:extLst>
                    <a:ext uri="{FF2B5EF4-FFF2-40B4-BE49-F238E27FC236}">
                      <a16:creationId xmlns:a16="http://schemas.microsoft.com/office/drawing/2014/main" id="{AD83F2B9-CEB1-437E-B387-283E6A7E28C8}"/>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0" name="Freeform: Shape 89">
                  <a:extLst>
                    <a:ext uri="{FF2B5EF4-FFF2-40B4-BE49-F238E27FC236}">
                      <a16:creationId xmlns:a16="http://schemas.microsoft.com/office/drawing/2014/main" id="{DE143292-1452-4279-B5C7-13C409F093FC}"/>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1" name="speedometer_2" title="Icon of a spedometer showing fast speed">
                  <a:extLst>
                    <a:ext uri="{FF2B5EF4-FFF2-40B4-BE49-F238E27FC236}">
                      <a16:creationId xmlns:a16="http://schemas.microsoft.com/office/drawing/2014/main" id="{950E5378-81BF-4333-84CD-6D2452635528}"/>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sp>
          <p:nvSpPr>
            <p:cNvPr id="121" name="Rectangle 120">
              <a:extLst>
                <a:ext uri="{FF2B5EF4-FFF2-40B4-BE49-F238E27FC236}">
                  <a16:creationId xmlns:a16="http://schemas.microsoft.com/office/drawing/2014/main" id="{5AD88089-46EF-444A-BA3B-9C189EFFE39F}"/>
                </a:ext>
              </a:extLst>
            </p:cNvPr>
            <p:cNvSpPr/>
            <p:nvPr/>
          </p:nvSpPr>
          <p:spPr bwMode="auto">
            <a:xfrm>
              <a:off x="9265260" y="3969160"/>
              <a:ext cx="2317140" cy="289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Analyst to end user</a:t>
              </a:r>
            </a:p>
          </p:txBody>
        </p:sp>
      </p:grpSp>
      <p:sp>
        <p:nvSpPr>
          <p:cNvPr id="125" name="Rectangle 124">
            <a:extLst>
              <a:ext uri="{FF2B5EF4-FFF2-40B4-BE49-F238E27FC236}">
                <a16:creationId xmlns:a16="http://schemas.microsoft.com/office/drawing/2014/main" id="{2DC3CCE0-62B5-4D91-B9B9-9620DF28A9A8}"/>
              </a:ext>
            </a:extLst>
          </p:cNvPr>
          <p:cNvSpPr/>
          <p:nvPr/>
        </p:nvSpPr>
        <p:spPr bwMode="auto">
          <a:xfrm>
            <a:off x="5274933" y="2282880"/>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da-DK" sz="2448">
                <a:solidFill>
                  <a:srgbClr val="191919"/>
                </a:solidFill>
                <a:latin typeface="+mj-lt"/>
                <a:ea typeface="Segoe UI" pitchFamily="34" charset="0"/>
                <a:cs typeface="Segoe UI" pitchFamily="34" charset="0"/>
              </a:rPr>
              <a:t>3</a:t>
            </a:r>
            <a:r>
              <a:rPr lang="da-DK" sz="2448" baseline="30000">
                <a:solidFill>
                  <a:srgbClr val="191919"/>
                </a:solidFill>
                <a:latin typeface="+mj-lt"/>
                <a:ea typeface="Segoe UI" pitchFamily="34" charset="0"/>
                <a:cs typeface="Segoe UI" pitchFamily="34" charset="0"/>
              </a:rPr>
              <a:t>rd</a:t>
            </a:r>
            <a:r>
              <a:rPr lang="da-DK" sz="2448">
                <a:solidFill>
                  <a:srgbClr val="191919"/>
                </a:solidFill>
                <a:latin typeface="+mj-lt"/>
                <a:ea typeface="Segoe UI" pitchFamily="34" charset="0"/>
                <a:cs typeface="Segoe UI" pitchFamily="34" charset="0"/>
              </a:rPr>
              <a:t> wave</a:t>
            </a:r>
            <a:br>
              <a:rPr lang="da-DK" sz="2448">
                <a:solidFill>
                  <a:srgbClr val="191919"/>
                </a:solidFill>
                <a:latin typeface="+mj-lt"/>
                <a:ea typeface="Segoe UI" pitchFamily="34" charset="0"/>
                <a:cs typeface="Segoe UI" pitchFamily="34" charset="0"/>
              </a:rPr>
            </a:br>
            <a:r>
              <a:rPr lang="da-DK" sz="2040">
                <a:solidFill>
                  <a:srgbClr val="191919"/>
                </a:solidFill>
                <a:ea typeface="Segoe UI" pitchFamily="34" charset="0"/>
                <a:cs typeface="Segoe UI" pitchFamily="34" charset="0"/>
              </a:rPr>
              <a:t>End user BI</a:t>
            </a:r>
            <a:endParaRPr lang="da-DK" sz="2448">
              <a:solidFill>
                <a:srgbClr val="191919"/>
              </a:solidFill>
              <a:ea typeface="Segoe UI" pitchFamily="34" charset="0"/>
              <a:cs typeface="Segoe UI" pitchFamily="34" charset="0"/>
            </a:endParaRPr>
          </a:p>
        </p:txBody>
      </p:sp>
      <p:grpSp>
        <p:nvGrpSpPr>
          <p:cNvPr id="11" name="Group 10" descr="Everyone ">
            <a:extLst>
              <a:ext uri="{FF2B5EF4-FFF2-40B4-BE49-F238E27FC236}">
                <a16:creationId xmlns:a16="http://schemas.microsoft.com/office/drawing/2014/main" id="{FCF5C694-AF66-4C6A-B00A-795C348782C3}"/>
              </a:ext>
            </a:extLst>
          </p:cNvPr>
          <p:cNvGrpSpPr/>
          <p:nvPr/>
        </p:nvGrpSpPr>
        <p:grpSpPr>
          <a:xfrm>
            <a:off x="9582376" y="2244236"/>
            <a:ext cx="2094831" cy="864820"/>
            <a:chOff x="9395674" y="2514600"/>
            <a:chExt cx="2054204" cy="848048"/>
          </a:xfrm>
        </p:grpSpPr>
        <p:grpSp>
          <p:nvGrpSpPr>
            <p:cNvPr id="7" name="Group 6">
              <a:extLst>
                <a:ext uri="{FF2B5EF4-FFF2-40B4-BE49-F238E27FC236}">
                  <a16:creationId xmlns:a16="http://schemas.microsoft.com/office/drawing/2014/main" id="{49CE9DC1-6719-44AC-8913-06FAF9B7F95C}"/>
                </a:ext>
              </a:extLst>
            </p:cNvPr>
            <p:cNvGrpSpPr/>
            <p:nvPr/>
          </p:nvGrpSpPr>
          <p:grpSpPr>
            <a:xfrm>
              <a:off x="9395674" y="2514600"/>
              <a:ext cx="2054204" cy="482600"/>
              <a:chOff x="9179774" y="2162175"/>
              <a:chExt cx="2054204" cy="482600"/>
            </a:xfrm>
          </p:grpSpPr>
          <p:grpSp>
            <p:nvGrpSpPr>
              <p:cNvPr id="49" name="Graphic 902">
                <a:extLst>
                  <a:ext uri="{FF2B5EF4-FFF2-40B4-BE49-F238E27FC236}">
                    <a16:creationId xmlns:a16="http://schemas.microsoft.com/office/drawing/2014/main" id="{2A571E99-3EFE-4B9F-81A5-14DAB8A2B7DF}"/>
                  </a:ext>
                </a:extLst>
              </p:cNvPr>
              <p:cNvGrpSpPr/>
              <p:nvPr/>
            </p:nvGrpSpPr>
            <p:grpSpPr>
              <a:xfrm>
                <a:off x="9179774" y="2206050"/>
                <a:ext cx="297602" cy="394850"/>
                <a:chOff x="6051644" y="3273519"/>
                <a:chExt cx="334327" cy="443579"/>
              </a:xfrm>
              <a:noFill/>
            </p:grpSpPr>
            <p:sp>
              <p:nvSpPr>
                <p:cNvPr id="50" name="Freeform: Shape 49">
                  <a:extLst>
                    <a:ext uri="{FF2B5EF4-FFF2-40B4-BE49-F238E27FC236}">
                      <a16:creationId xmlns:a16="http://schemas.microsoft.com/office/drawing/2014/main" id="{62853A6B-D4EB-48A0-8BE1-6DBA20E4FB65}"/>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1" name="Freeform: Shape 50">
                  <a:extLst>
                    <a:ext uri="{FF2B5EF4-FFF2-40B4-BE49-F238E27FC236}">
                      <a16:creationId xmlns:a16="http://schemas.microsoft.com/office/drawing/2014/main" id="{6112DA4A-FF37-44A8-B930-15C74FC1FB76}"/>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2" name="Freeform: Shape 51">
                  <a:extLst>
                    <a:ext uri="{FF2B5EF4-FFF2-40B4-BE49-F238E27FC236}">
                      <a16:creationId xmlns:a16="http://schemas.microsoft.com/office/drawing/2014/main" id="{2B692AAF-BB25-45EB-AADB-D4E37A023548}"/>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3" name="Freeform: Shape 52">
                  <a:extLst>
                    <a:ext uri="{FF2B5EF4-FFF2-40B4-BE49-F238E27FC236}">
                      <a16:creationId xmlns:a16="http://schemas.microsoft.com/office/drawing/2014/main" id="{77BE686E-F053-4461-A390-8113A4391DFC}"/>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54" name="Graphic 967">
                <a:extLst>
                  <a:ext uri="{FF2B5EF4-FFF2-40B4-BE49-F238E27FC236}">
                    <a16:creationId xmlns:a16="http://schemas.microsoft.com/office/drawing/2014/main" id="{A915F406-5998-41B8-BE0F-E639B43F9C6B}"/>
                  </a:ext>
                </a:extLst>
              </p:cNvPr>
              <p:cNvGrpSpPr/>
              <p:nvPr/>
            </p:nvGrpSpPr>
            <p:grpSpPr>
              <a:xfrm>
                <a:off x="9598810" y="2209800"/>
                <a:ext cx="577032" cy="387350"/>
                <a:chOff x="6065931" y="3397439"/>
                <a:chExt cx="302799" cy="203263"/>
              </a:xfrm>
              <a:noFill/>
            </p:grpSpPr>
            <p:sp>
              <p:nvSpPr>
                <p:cNvPr id="55" name="Freeform: Shape 54">
                  <a:extLst>
                    <a:ext uri="{FF2B5EF4-FFF2-40B4-BE49-F238E27FC236}">
                      <a16:creationId xmlns:a16="http://schemas.microsoft.com/office/drawing/2014/main" id="{A6ABD994-D993-45B1-B2A7-96C08D304714}"/>
                    </a:ext>
                  </a:extLst>
                </p:cNvPr>
                <p:cNvSpPr/>
                <p:nvPr/>
              </p:nvSpPr>
              <p:spPr>
                <a:xfrm>
                  <a:off x="6204139" y="3424490"/>
                  <a:ext cx="164591" cy="121443"/>
                </a:xfrm>
                <a:custGeom>
                  <a:avLst/>
                  <a:gdLst>
                    <a:gd name="connsiteX0" fmla="*/ 10954 w 164591"/>
                    <a:gd name="connsiteY0" fmla="*/ 121444 h 121443"/>
                    <a:gd name="connsiteX1" fmla="*/ 164592 w 164591"/>
                    <a:gd name="connsiteY1" fmla="*/ 121444 h 121443"/>
                    <a:gd name="connsiteX2" fmla="*/ 164592 w 164591"/>
                    <a:gd name="connsiteY2" fmla="*/ 0 h 121443"/>
                    <a:gd name="connsiteX3" fmla="*/ 0 w 164591"/>
                    <a:gd name="connsiteY3" fmla="*/ 0 h 121443"/>
                  </a:gdLst>
                  <a:ahLst/>
                  <a:cxnLst>
                    <a:cxn ang="0">
                      <a:pos x="connsiteX0" y="connsiteY0"/>
                    </a:cxn>
                    <a:cxn ang="0">
                      <a:pos x="connsiteX1" y="connsiteY1"/>
                    </a:cxn>
                    <a:cxn ang="0">
                      <a:pos x="connsiteX2" y="connsiteY2"/>
                    </a:cxn>
                    <a:cxn ang="0">
                      <a:pos x="connsiteX3" y="connsiteY3"/>
                    </a:cxn>
                  </a:cxnLst>
                  <a:rect l="l" t="t" r="r" b="b"/>
                  <a:pathLst>
                    <a:path w="164591" h="121443">
                      <a:moveTo>
                        <a:pt x="10954" y="121444"/>
                      </a:moveTo>
                      <a:lnTo>
                        <a:pt x="164592" y="121444"/>
                      </a:lnTo>
                      <a:lnTo>
                        <a:pt x="164592"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6" name="Freeform: Shape 55">
                  <a:extLst>
                    <a:ext uri="{FF2B5EF4-FFF2-40B4-BE49-F238E27FC236}">
                      <a16:creationId xmlns:a16="http://schemas.microsoft.com/office/drawing/2014/main" id="{859978B0-138F-4C96-9ACF-C2DE7688F4C3}"/>
                    </a:ext>
                  </a:extLst>
                </p:cNvPr>
                <p:cNvSpPr/>
                <p:nvPr/>
              </p:nvSpPr>
              <p:spPr>
                <a:xfrm>
                  <a:off x="6262337" y="3545934"/>
                  <a:ext cx="9525" cy="23145"/>
                </a:xfrm>
                <a:custGeom>
                  <a:avLst/>
                  <a:gdLst>
                    <a:gd name="connsiteX0" fmla="*/ 0 w 9525"/>
                    <a:gd name="connsiteY0" fmla="*/ 0 h 23145"/>
                    <a:gd name="connsiteX1" fmla="*/ 0 w 9525"/>
                    <a:gd name="connsiteY1" fmla="*/ 23146 h 23145"/>
                  </a:gdLst>
                  <a:ahLst/>
                  <a:cxnLst>
                    <a:cxn ang="0">
                      <a:pos x="connsiteX0" y="connsiteY0"/>
                    </a:cxn>
                    <a:cxn ang="0">
                      <a:pos x="connsiteX1" y="connsiteY1"/>
                    </a:cxn>
                  </a:cxnLst>
                  <a:rect l="l" t="t" r="r" b="b"/>
                  <a:pathLst>
                    <a:path w="9525" h="23145">
                      <a:moveTo>
                        <a:pt x="0" y="0"/>
                      </a:moveTo>
                      <a:lnTo>
                        <a:pt x="0" y="2314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7" name="Freeform: Shape 56">
                  <a:extLst>
                    <a:ext uri="{FF2B5EF4-FFF2-40B4-BE49-F238E27FC236}">
                      <a16:creationId xmlns:a16="http://schemas.microsoft.com/office/drawing/2014/main" id="{3F9C9630-CB9A-4A5E-AAD6-55CAA12033CB}"/>
                    </a:ext>
                  </a:extLst>
                </p:cNvPr>
                <p:cNvSpPr/>
                <p:nvPr/>
              </p:nvSpPr>
              <p:spPr>
                <a:xfrm>
                  <a:off x="6235762" y="3569366"/>
                  <a:ext cx="53149" cy="9525"/>
                </a:xfrm>
                <a:custGeom>
                  <a:avLst/>
                  <a:gdLst>
                    <a:gd name="connsiteX0" fmla="*/ 0 w 53149"/>
                    <a:gd name="connsiteY0" fmla="*/ 0 h 9525"/>
                    <a:gd name="connsiteX1" fmla="*/ 53150 w 53149"/>
                    <a:gd name="connsiteY1" fmla="*/ 0 h 9525"/>
                  </a:gdLst>
                  <a:ahLst/>
                  <a:cxnLst>
                    <a:cxn ang="0">
                      <a:pos x="connsiteX0" y="connsiteY0"/>
                    </a:cxn>
                    <a:cxn ang="0">
                      <a:pos x="connsiteX1" y="connsiteY1"/>
                    </a:cxn>
                  </a:cxnLst>
                  <a:rect l="l" t="t" r="r" b="b"/>
                  <a:pathLst>
                    <a:path w="53149" h="9525">
                      <a:moveTo>
                        <a:pt x="0" y="0"/>
                      </a:moveTo>
                      <a:lnTo>
                        <a:pt x="5315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8" name="Freeform: Shape 57">
                  <a:extLst>
                    <a:ext uri="{FF2B5EF4-FFF2-40B4-BE49-F238E27FC236}">
                      <a16:creationId xmlns:a16="http://schemas.microsoft.com/office/drawing/2014/main" id="{7B6A2CAD-4EFC-4780-855A-F65BE77E0442}"/>
                    </a:ext>
                  </a:extLst>
                </p:cNvPr>
                <p:cNvSpPr/>
                <p:nvPr/>
              </p:nvSpPr>
              <p:spPr>
                <a:xfrm>
                  <a:off x="6091077" y="3397439"/>
                  <a:ext cx="120967" cy="114300"/>
                </a:xfrm>
                <a:custGeom>
                  <a:avLst/>
                  <a:gdLst>
                    <a:gd name="connsiteX0" fmla="*/ 0 w 120967"/>
                    <a:gd name="connsiteY0" fmla="*/ 57150 h 114300"/>
                    <a:gd name="connsiteX1" fmla="*/ 60484 w 120967"/>
                    <a:gd name="connsiteY1" fmla="*/ 0 h 114300"/>
                    <a:gd name="connsiteX2" fmla="*/ 120968 w 120967"/>
                    <a:gd name="connsiteY2" fmla="*/ 57150 h 114300"/>
                    <a:gd name="connsiteX3" fmla="*/ 60484 w 120967"/>
                    <a:gd name="connsiteY3" fmla="*/ 114300 h 114300"/>
                    <a:gd name="connsiteX4" fmla="*/ 0 w 120967"/>
                    <a:gd name="connsiteY4" fmla="*/ 57150 h 114300"/>
                    <a:gd name="connsiteX5" fmla="*/ 0 w 120967"/>
                    <a:gd name="connsiteY5" fmla="*/ 57150 h 114300"/>
                    <a:gd name="connsiteX6" fmla="*/ 0 w 120967"/>
                    <a:gd name="connsiteY6" fmla="*/ 57150 h 114300"/>
                    <a:gd name="connsiteX7" fmla="*/ 0 w 120967"/>
                    <a:gd name="connsiteY7"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 h="114300">
                      <a:moveTo>
                        <a:pt x="0" y="57150"/>
                      </a:moveTo>
                      <a:cubicBezTo>
                        <a:pt x="0" y="25432"/>
                        <a:pt x="27051" y="0"/>
                        <a:pt x="60484" y="0"/>
                      </a:cubicBezTo>
                      <a:cubicBezTo>
                        <a:pt x="93917" y="0"/>
                        <a:pt x="120968" y="25432"/>
                        <a:pt x="120968" y="57150"/>
                      </a:cubicBezTo>
                      <a:cubicBezTo>
                        <a:pt x="120968" y="88868"/>
                        <a:pt x="93917" y="114300"/>
                        <a:pt x="60484" y="114300"/>
                      </a:cubicBezTo>
                      <a:cubicBezTo>
                        <a:pt x="26956" y="114300"/>
                        <a:pt x="0" y="88868"/>
                        <a:pt x="0" y="57150"/>
                      </a:cubicBezTo>
                      <a:lnTo>
                        <a:pt x="0" y="57150"/>
                      </a:lnTo>
                      <a:lnTo>
                        <a:pt x="0" y="57150"/>
                      </a:lnTo>
                      <a:lnTo>
                        <a:pt x="0" y="57150"/>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21205D0A-9725-423A-B30C-90C5798290C6}"/>
                    </a:ext>
                  </a:extLst>
                </p:cNvPr>
                <p:cNvSpPr/>
                <p:nvPr/>
              </p:nvSpPr>
              <p:spPr>
                <a:xfrm>
                  <a:off x="6065931" y="3511740"/>
                  <a:ext cx="164687" cy="88963"/>
                </a:xfrm>
                <a:custGeom>
                  <a:avLst/>
                  <a:gdLst>
                    <a:gd name="connsiteX0" fmla="*/ 164687 w 164687"/>
                    <a:gd name="connsiteY0" fmla="*/ 88964 h 88963"/>
                    <a:gd name="connsiteX1" fmla="*/ 83630 w 164687"/>
                    <a:gd name="connsiteY1" fmla="*/ 0 h 88963"/>
                    <a:gd name="connsiteX2" fmla="*/ 0 w 164687"/>
                    <a:gd name="connsiteY2" fmla="*/ 88964 h 88963"/>
                  </a:gdLst>
                  <a:ahLst/>
                  <a:cxnLst>
                    <a:cxn ang="0">
                      <a:pos x="connsiteX0" y="connsiteY0"/>
                    </a:cxn>
                    <a:cxn ang="0">
                      <a:pos x="connsiteX1" y="connsiteY1"/>
                    </a:cxn>
                    <a:cxn ang="0">
                      <a:pos x="connsiteX2" y="connsiteY2"/>
                    </a:cxn>
                  </a:cxnLst>
                  <a:rect l="l" t="t" r="r" b="b"/>
                  <a:pathLst>
                    <a:path w="164687" h="88963">
                      <a:moveTo>
                        <a:pt x="164687" y="88964"/>
                      </a:moveTo>
                      <a:cubicBezTo>
                        <a:pt x="164687" y="41910"/>
                        <a:pt x="128683" y="0"/>
                        <a:pt x="83630" y="0"/>
                      </a:cubicBezTo>
                      <a:cubicBezTo>
                        <a:pt x="36005" y="0"/>
                        <a:pt x="0" y="41243"/>
                        <a:pt x="0" y="8896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60" name="Group 59">
                <a:extLst>
                  <a:ext uri="{FF2B5EF4-FFF2-40B4-BE49-F238E27FC236}">
                    <a16:creationId xmlns:a16="http://schemas.microsoft.com/office/drawing/2014/main" id="{FE93D63A-5FD8-4D3C-B0FF-82301C93C0CB}"/>
                  </a:ext>
                </a:extLst>
              </p:cNvPr>
              <p:cNvGrpSpPr/>
              <p:nvPr/>
            </p:nvGrpSpPr>
            <p:grpSpPr>
              <a:xfrm>
                <a:off x="10297276" y="2181225"/>
                <a:ext cx="390882" cy="444500"/>
                <a:chOff x="1873963" y="4138812"/>
                <a:chExt cx="312668" cy="355558"/>
              </a:xfrm>
            </p:grpSpPr>
            <p:sp>
              <p:nvSpPr>
                <p:cNvPr id="61" name="Freeform: Shape 60">
                  <a:extLst>
                    <a:ext uri="{FF2B5EF4-FFF2-40B4-BE49-F238E27FC236}">
                      <a16:creationId xmlns:a16="http://schemas.microsoft.com/office/drawing/2014/main" id="{26B2CBF2-8C59-40D2-87DB-E94623D2C4FE}"/>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5" name="Freeform: Shape 74">
                  <a:extLst>
                    <a:ext uri="{FF2B5EF4-FFF2-40B4-BE49-F238E27FC236}">
                      <a16:creationId xmlns:a16="http://schemas.microsoft.com/office/drawing/2014/main" id="{CAC3D33C-A88E-4FE2-B433-A13B1CA6D2AD}"/>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6" name="speedometer_2" title="Icon of a spedometer showing fast speed">
                  <a:extLst>
                    <a:ext uri="{FF2B5EF4-FFF2-40B4-BE49-F238E27FC236}">
                      <a16:creationId xmlns:a16="http://schemas.microsoft.com/office/drawing/2014/main" id="{DBD42F73-A266-4E81-A569-ABD74EC0A182}"/>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nvGrpSpPr>
              <p:cNvPr id="77" name="Group 76">
                <a:extLst>
                  <a:ext uri="{FF2B5EF4-FFF2-40B4-BE49-F238E27FC236}">
                    <a16:creationId xmlns:a16="http://schemas.microsoft.com/office/drawing/2014/main" id="{0438CD5A-8E9A-4EF3-BDE9-F50E93A56BD1}"/>
                  </a:ext>
                </a:extLst>
              </p:cNvPr>
              <p:cNvGrpSpPr/>
              <p:nvPr/>
            </p:nvGrpSpPr>
            <p:grpSpPr>
              <a:xfrm>
                <a:off x="10809592" y="2162175"/>
                <a:ext cx="424386" cy="482600"/>
                <a:chOff x="2376380" y="4138812"/>
                <a:chExt cx="364315" cy="414290"/>
              </a:xfrm>
            </p:grpSpPr>
            <p:sp>
              <p:nvSpPr>
                <p:cNvPr id="78" name="Freeform: Shape 77">
                  <a:extLst>
                    <a:ext uri="{FF2B5EF4-FFF2-40B4-BE49-F238E27FC236}">
                      <a16:creationId xmlns:a16="http://schemas.microsoft.com/office/drawing/2014/main" id="{A844B3DA-968C-4B96-96F9-2348D2CA4C54}"/>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9" name="Freeform: Shape 78">
                  <a:extLst>
                    <a:ext uri="{FF2B5EF4-FFF2-40B4-BE49-F238E27FC236}">
                      <a16:creationId xmlns:a16="http://schemas.microsoft.com/office/drawing/2014/main" id="{EC0AB2B1-B71F-49DE-88AC-467A25FBEF18}"/>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80" name="Freeform 96" title="Icon of a gear with a wrench">
                  <a:extLst>
                    <a:ext uri="{FF2B5EF4-FFF2-40B4-BE49-F238E27FC236}">
                      <a16:creationId xmlns:a16="http://schemas.microsoft.com/office/drawing/2014/main" id="{FABC21A8-5F42-47AB-9A2A-75E05E27BC2E}"/>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0" name="Rectangle 9">
              <a:extLst>
                <a:ext uri="{FF2B5EF4-FFF2-40B4-BE49-F238E27FC236}">
                  <a16:creationId xmlns:a16="http://schemas.microsoft.com/office/drawing/2014/main" id="{2FD7DD48-3186-4C72-8141-AD8DF829D3CF}"/>
                </a:ext>
              </a:extLst>
            </p:cNvPr>
            <p:cNvSpPr/>
            <p:nvPr/>
          </p:nvSpPr>
          <p:spPr bwMode="auto">
            <a:xfrm>
              <a:off x="9678010" y="3048000"/>
              <a:ext cx="1491640" cy="314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chemeClr val="bg1"/>
                  </a:solidFill>
                  <a:latin typeface="+mj-lt"/>
                  <a:ea typeface="Segoe UI" pitchFamily="34" charset="0"/>
                  <a:cs typeface="Segoe UI" pitchFamily="34" charset="0"/>
                </a:rPr>
                <a:t>Everyone</a:t>
              </a:r>
            </a:p>
          </p:txBody>
        </p:sp>
      </p:grpSp>
      <p:grpSp>
        <p:nvGrpSpPr>
          <p:cNvPr id="5" name="Group 4">
            <a:extLst>
              <a:ext uri="{FF2B5EF4-FFF2-40B4-BE49-F238E27FC236}">
                <a16:creationId xmlns:a16="http://schemas.microsoft.com/office/drawing/2014/main" id="{D30EDFF1-D088-49AF-B2FE-B2904AD2D493}"/>
              </a:ext>
              <a:ext uri="{C183D7F6-B498-43B3-948B-1728B52AA6E4}">
                <adec:decorative xmlns:adec="http://schemas.microsoft.com/office/drawing/2017/decorative" val="1"/>
              </a:ext>
            </a:extLst>
          </p:cNvPr>
          <p:cNvGrpSpPr/>
          <p:nvPr/>
        </p:nvGrpSpPr>
        <p:grpSpPr>
          <a:xfrm>
            <a:off x="5091387" y="3863178"/>
            <a:ext cx="4357997" cy="184926"/>
            <a:chOff x="4991781" y="3787820"/>
            <a:chExt cx="4273479" cy="181340"/>
          </a:xfrm>
        </p:grpSpPr>
        <p:cxnSp>
          <p:nvCxnSpPr>
            <p:cNvPr id="126" name="Straight Connector 125">
              <a:extLst>
                <a:ext uri="{FF2B5EF4-FFF2-40B4-BE49-F238E27FC236}">
                  <a16:creationId xmlns:a16="http://schemas.microsoft.com/office/drawing/2014/main" id="{D05788A5-33BF-430E-B56C-12A61E4553F2}"/>
                </a:ext>
              </a:extLst>
            </p:cNvPr>
            <p:cNvCxnSpPr>
              <a:cxnSpLocks/>
            </p:cNvCxnSpPr>
            <p:nvPr/>
          </p:nvCxnSpPr>
          <p:spPr>
            <a:xfrm>
              <a:off x="5063613" y="3875659"/>
              <a:ext cx="4201647"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3FC846F-4DC0-47E6-B232-F5DDD99C414E}"/>
                </a:ext>
              </a:extLst>
            </p:cNvPr>
            <p:cNvSpPr/>
            <p:nvPr/>
          </p:nvSpPr>
          <p:spPr bwMode="auto">
            <a:xfrm>
              <a:off x="4991781" y="3787820"/>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A74C6E3-81C0-4BC0-95A1-063B91620899}"/>
              </a:ext>
              <a:ext uri="{C183D7F6-B498-43B3-948B-1728B52AA6E4}">
                <adec:decorative xmlns:adec="http://schemas.microsoft.com/office/drawing/2017/decorative" val="1"/>
              </a:ext>
            </a:extLst>
          </p:cNvPr>
          <p:cNvGrpSpPr/>
          <p:nvPr/>
        </p:nvGrpSpPr>
        <p:grpSpPr>
          <a:xfrm>
            <a:off x="3199971" y="5417138"/>
            <a:ext cx="6249412" cy="184926"/>
            <a:chOff x="3137047" y="5311642"/>
            <a:chExt cx="6128213" cy="181340"/>
          </a:xfrm>
        </p:grpSpPr>
        <p:cxnSp>
          <p:nvCxnSpPr>
            <p:cNvPr id="127" name="Straight Connector 126">
              <a:extLst>
                <a:ext uri="{FF2B5EF4-FFF2-40B4-BE49-F238E27FC236}">
                  <a16:creationId xmlns:a16="http://schemas.microsoft.com/office/drawing/2014/main" id="{B0694304-9E8D-4BE6-99E6-9CB7188BB2C8}"/>
                </a:ext>
              </a:extLst>
            </p:cNvPr>
            <p:cNvCxnSpPr>
              <a:cxnSpLocks/>
            </p:cNvCxnSpPr>
            <p:nvPr/>
          </p:nvCxnSpPr>
          <p:spPr>
            <a:xfrm>
              <a:off x="3185652" y="5405599"/>
              <a:ext cx="6079608"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506BC444-8A8C-46E5-BB7F-EC20415DC01B}"/>
                </a:ext>
              </a:extLst>
            </p:cNvPr>
            <p:cNvSpPr/>
            <p:nvPr/>
          </p:nvSpPr>
          <p:spPr bwMode="auto">
            <a:xfrm>
              <a:off x="3137047" y="5311642"/>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7FCC52B8-E3D2-4994-A84F-222D33F5EF32}"/>
              </a:ext>
              <a:ext uri="{C183D7F6-B498-43B3-948B-1728B52AA6E4}">
                <adec:decorative xmlns:adec="http://schemas.microsoft.com/office/drawing/2017/decorative" val="1"/>
              </a:ext>
            </a:extLst>
          </p:cNvPr>
          <p:cNvGrpSpPr/>
          <p:nvPr/>
        </p:nvGrpSpPr>
        <p:grpSpPr>
          <a:xfrm>
            <a:off x="6800473" y="2554335"/>
            <a:ext cx="2619959" cy="184926"/>
            <a:chOff x="6667721" y="2504359"/>
            <a:chExt cx="2569148" cy="181340"/>
          </a:xfrm>
        </p:grpSpPr>
        <p:cxnSp>
          <p:nvCxnSpPr>
            <p:cNvPr id="15" name="Straight Connector 14">
              <a:extLst>
                <a:ext uri="{FF2B5EF4-FFF2-40B4-BE49-F238E27FC236}">
                  <a16:creationId xmlns:a16="http://schemas.microsoft.com/office/drawing/2014/main" id="{2CDCF080-F18F-4CA1-A7AC-005F6903B673}"/>
                </a:ext>
              </a:extLst>
            </p:cNvPr>
            <p:cNvCxnSpPr>
              <a:cxnSpLocks/>
            </p:cNvCxnSpPr>
            <p:nvPr/>
          </p:nvCxnSpPr>
          <p:spPr>
            <a:xfrm>
              <a:off x="6774426" y="2609387"/>
              <a:ext cx="1280549"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F0BCFFEE-12B1-41F5-AA2F-096DB9EA029A}"/>
                </a:ext>
              </a:extLst>
            </p:cNvPr>
            <p:cNvSpPr/>
            <p:nvPr/>
          </p:nvSpPr>
          <p:spPr bwMode="auto">
            <a:xfrm>
              <a:off x="6667721" y="2504359"/>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D241C965-6DDD-440D-953A-8C94C672F83A}"/>
                </a:ext>
              </a:extLst>
            </p:cNvPr>
            <p:cNvCxnSpPr>
              <a:cxnSpLocks/>
            </p:cNvCxnSpPr>
            <p:nvPr/>
          </p:nvCxnSpPr>
          <p:spPr>
            <a:xfrm>
              <a:off x="8032750" y="2609387"/>
              <a:ext cx="1204119" cy="0"/>
            </a:xfrm>
            <a:prstGeom prst="line">
              <a:avLst/>
            </a:prstGeom>
            <a:ln w="1905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75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fade">
                                      <p:cBhvr>
                                        <p:cTn id="35" dur="500"/>
                                        <p:tgtEl>
                                          <p:spTgt spid="12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right)">
                                      <p:cBhvr>
                                        <p:cTn id="47" dur="500"/>
                                        <p:tgtEl>
                                          <p:spTgt spid="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123" grpId="0"/>
      <p:bldP spid="124" grpId="0"/>
      <p:bldP spid="1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15975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a:ln w="3175">
                  <a:noFill/>
                </a:ln>
                <a:solidFill>
                  <a:srgbClr val="F2C811"/>
                </a:solidFill>
                <a:latin typeface="Segoe UI Semibold"/>
                <a:cs typeface="Segoe UI" pitchFamily="34" charset="0"/>
              </a:rPr>
              <a:t>6 years </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477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307272"/>
            <a:ext cx="11237870" cy="2246256"/>
          </a:xfrm>
        </p:spPr>
        <p:txBody>
          <a:bodyPr/>
          <a:lstStyle/>
          <a:p>
            <a:r>
              <a:rPr lang="en-US" sz="3649">
                <a:ea typeface="Times New Roman" panose="02020603050405020304" pitchFamily="18" charset="0"/>
                <a:cs typeface="Segoe UI"/>
              </a:rPr>
              <a:t>Model considerations:</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Vertipaq Analyzer</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High Cardinality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Relationships</a:t>
            </a:r>
            <a:endParaRPr lang="en-US" sz="4399">
              <a:cs typeface="Segoe UI"/>
            </a:endParaRPr>
          </a:p>
        </p:txBody>
      </p:sp>
    </p:spTree>
    <p:extLst>
      <p:ext uri="{BB962C8B-B14F-4D97-AF65-F5344CB8AC3E}">
        <p14:creationId xmlns:p14="http://schemas.microsoft.com/office/powerpoint/2010/main" val="384040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1500576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0366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1737193" y="3180294"/>
            <a:ext cx="8754697" cy="2619741"/>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1649691" y="3573624"/>
            <a:ext cx="3948676"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409789" y="3604910"/>
            <a:ext cx="661191"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1012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974734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22941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42519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2966015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495822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3770221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3993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1341523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33175316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extLst>
              <p:ext uri="{D42A27DB-BD31-4B8C-83A1-F6EECF244321}">
                <p14:modId xmlns:p14="http://schemas.microsoft.com/office/powerpoint/2010/main" val="3276952645"/>
              </p:ext>
            </p:extLst>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16812162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28293127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50733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309675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8887868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046244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2809572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26190147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955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5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66429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4140600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4306099" cy="2710870"/>
          </a:xfrm>
        </p:spPr>
        <p:txBody>
          <a:bodyPr/>
          <a:lstStyle/>
          <a:p>
            <a:pPr marL="0" indent="0">
              <a:buNone/>
            </a:pPr>
            <a:r>
              <a:rPr lang="en-US"/>
              <a:t>Things to Remember:</a:t>
            </a:r>
          </a:p>
          <a:p>
            <a:pPr marL="342900" indent="-342900">
              <a:buAutoNum type="arabicPeriod"/>
            </a:pPr>
            <a:r>
              <a:rPr lang="en-US" sz="1800"/>
              <a:t>View Role</a:t>
            </a:r>
          </a:p>
          <a:p>
            <a:pPr marL="342900" indent="-342900">
              <a:buAutoNum type="arabicPeriod"/>
            </a:pPr>
            <a:r>
              <a:rPr lang="en-US" sz="1800"/>
              <a:t>Add member/group to Role in service</a:t>
            </a:r>
          </a:p>
          <a:p>
            <a:pPr marL="342900" indent="-342900">
              <a:buAutoNum type="arabicPeriod"/>
            </a:pPr>
            <a:r>
              <a:rPr lang="en-US" sz="1800"/>
              <a:t>Test Role</a:t>
            </a:r>
          </a:p>
          <a:p>
            <a:pPr marL="342900" indent="-342900">
              <a:buAutoNum type="arabicPeriod"/>
            </a:pPr>
            <a:r>
              <a:rPr lang="en-US" sz="1800"/>
              <a:t>Use only when necessary</a:t>
            </a:r>
          </a:p>
          <a:p>
            <a:pPr marL="342900" indent="-342900">
              <a:buAutoNum type="arabicPeriod"/>
            </a:pPr>
            <a:r>
              <a:rPr lang="en-US" sz="1800"/>
              <a:t>Filter on Dimension</a:t>
            </a:r>
          </a:p>
          <a:p>
            <a:pPr marL="342900" indent="-342900">
              <a:buAutoNum type="arabicPeriod"/>
            </a:pPr>
            <a:r>
              <a:rPr lang="en-US" sz="1800"/>
              <a:t>Avoid using LOOKUPVALUE, use relationships in model</a:t>
            </a:r>
          </a:p>
        </p:txBody>
      </p:sp>
    </p:spTree>
    <p:extLst>
      <p:ext uri="{BB962C8B-B14F-4D97-AF65-F5344CB8AC3E}">
        <p14:creationId xmlns:p14="http://schemas.microsoft.com/office/powerpoint/2010/main" val="570758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C807E26-D60A-4BC0-9B6B-FF21DEC2B07A}">
  <ds:schemaRefs>
    <ds:schemaRef ds:uri="http://schemas.microsoft.com/sharepoint/v3/contenttype/forms"/>
  </ds:schemaRefs>
</ds:datastoreItem>
</file>

<file path=customXml/itemProps2.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111</TotalTime>
  <Words>13704</Words>
  <Application>Microsoft Office PowerPoint</Application>
  <PresentationFormat>Custom</PresentationFormat>
  <Paragraphs>3023</Paragraphs>
  <Slides>203</Slides>
  <Notes>78</Notes>
  <HiddenSlides>0</HiddenSlides>
  <MMClips>4</MMClips>
  <ScaleCrop>false</ScaleCrop>
  <HeadingPairs>
    <vt:vector size="8" baseType="variant">
      <vt:variant>
        <vt:lpstr>Fonts Used</vt:lpstr>
      </vt:variant>
      <vt:variant>
        <vt:i4>20</vt:i4>
      </vt:variant>
      <vt:variant>
        <vt:lpstr>Theme</vt:lpstr>
      </vt:variant>
      <vt:variant>
        <vt:i4>12</vt:i4>
      </vt:variant>
      <vt:variant>
        <vt:lpstr>Embedded OLE Servers</vt:lpstr>
      </vt:variant>
      <vt:variant>
        <vt:i4>1</vt:i4>
      </vt:variant>
      <vt:variant>
        <vt:lpstr>Slide Titles</vt:lpstr>
      </vt:variant>
      <vt:variant>
        <vt:i4>203</vt:i4>
      </vt:variant>
    </vt:vector>
  </HeadingPairs>
  <TitlesOfParts>
    <vt:vector size="236" baseType="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Power Platform Conference Session resources</vt:lpstr>
      <vt:lpstr>THE DAY AFTER *DASHBOARD  IN A DAY * Technically it was a report</vt:lpstr>
      <vt:lpstr>PowerPoint Presentation</vt:lpstr>
      <vt:lpstr>Session Feedback Surveys</vt:lpstr>
      <vt:lpstr>A retrospective…</vt:lpstr>
      <vt:lpstr>The Evolution of BI</vt:lpstr>
      <vt:lpstr>Power BI  monthly active usage</vt:lpstr>
      <vt:lpstr>PowerPoint Presentation</vt:lpstr>
      <vt:lpstr>PowerPoint Presentation</vt:lpstr>
      <vt:lpstr>PowerPoint Presentation</vt:lpstr>
      <vt:lpstr>PowerPoint Presentation</vt:lpstr>
      <vt:lpstr>Agenda (times are approximate and will be fluid with the class)</vt:lpstr>
      <vt:lpstr>    </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Performance considerations: Storage modes In-memory columnar database Efficient resource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Usability considerations: Date tables Extreme dates Measuring cardinality</vt:lpstr>
      <vt:lpstr>PowerPoint Presentation</vt:lpstr>
      <vt:lpstr>PowerPoint Presentation</vt:lpstr>
      <vt:lpstr>PowerPoint Presentation</vt:lpstr>
      <vt:lpstr>PowerPoint Presentation</vt:lpstr>
      <vt:lpstr>DEMO</vt:lpstr>
      <vt:lpstr>Model considerations: Vertipaq Analyzer High Cardinality Columns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DEMO Microsoft Power BI</vt:lpstr>
      <vt:lpstr>PowerPoint Presentation</vt:lpstr>
      <vt:lpstr>PowerPoint Presentation</vt:lpstr>
      <vt:lpstr>PowerPoint Presentation</vt:lpstr>
      <vt:lpstr>Report Layout</vt:lpstr>
      <vt:lpstr>Report Layout</vt:lpstr>
      <vt:lpstr>Report Layout</vt:lpstr>
      <vt:lpstr>Report Layout</vt:lpstr>
      <vt:lpstr>PowerPoint Presentation</vt:lpstr>
      <vt:lpstr>Visual Selection</vt:lpstr>
      <vt:lpstr>Categorical Visuals</vt:lpstr>
      <vt:lpstr>Time Series Visuals</vt:lpstr>
      <vt:lpstr>Time Series Visuals</vt:lpstr>
      <vt:lpstr>Proportional Visuals </vt:lpstr>
      <vt:lpstr>Numeric Visuals</vt:lpstr>
      <vt:lpstr>Grid Visuals</vt:lpstr>
      <vt:lpstr>Performance Visuals</vt:lpstr>
      <vt:lpstr>Geospatial Visuals </vt:lpstr>
      <vt:lpstr>DEMO Microsoft Power BI</vt:lpstr>
      <vt:lpstr>PowerPoint Presentation</vt:lpstr>
      <vt:lpstr>7 Steps In Report Building</vt:lpstr>
      <vt:lpstr>7 Steps In Report Building</vt:lpstr>
      <vt:lpstr>DEMO Microsoft Power BI</vt:lpstr>
      <vt:lpstr>Filtering</vt:lpstr>
      <vt:lpstr>Filter Pane</vt:lpstr>
      <vt:lpstr>Filter Pane</vt:lpstr>
      <vt:lpstr>Filter Pane</vt:lpstr>
      <vt:lpstr>Filter Pane</vt:lpstr>
      <vt:lpstr>Filter Pane</vt:lpstr>
      <vt:lpstr>Filter Pane</vt:lpstr>
      <vt:lpstr>Slicers</vt:lpstr>
      <vt:lpstr>Slicers</vt:lpstr>
      <vt:lpstr>Advanced Filtering Techniques</vt:lpstr>
      <vt:lpstr>Selection of Report Filter</vt:lpstr>
      <vt:lpstr>Filtering Tips</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Bookmarks</vt:lpstr>
      <vt:lpstr>Bookmarks</vt:lpstr>
      <vt:lpstr>Build Navigation With Buttons</vt:lpstr>
      <vt:lpstr>Build Navigation With Buttons</vt:lpstr>
      <vt:lpstr>Build Navigation With Buttons</vt:lpstr>
      <vt:lpstr>Visual Headers</vt:lpstr>
      <vt:lpstr>Using built-in Assistance</vt:lpstr>
      <vt:lpstr>Using built-in Assistance</vt:lpstr>
      <vt:lpstr>Using built-in Assistance</vt:lpstr>
      <vt:lpstr>AI Visuals</vt:lpstr>
      <vt:lpstr>AI Visuals</vt:lpstr>
      <vt:lpstr>AI Visuals</vt:lpstr>
      <vt:lpstr>AI Visuals</vt:lpstr>
      <vt:lpstr>Report Design Tools</vt:lpstr>
      <vt:lpstr>Report Design Tools</vt:lpstr>
      <vt:lpstr>Report Design Tools</vt:lpstr>
      <vt:lpstr>Report Design Tools</vt:lpstr>
      <vt:lpstr>Report Design Tools</vt:lpstr>
      <vt:lpstr>Mobile Experience</vt:lpstr>
      <vt:lpstr>Design Reports For Accessibility</vt:lpstr>
      <vt:lpstr>PowerPoint Presentation</vt:lpstr>
      <vt:lpstr>Before You Publish The Report</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Session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Adam Saxton</cp:lastModifiedBy>
  <cp:revision>3</cp:revision>
  <dcterms:modified xsi:type="dcterms:W3CDTF">2022-09-16T18:27:28Z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